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6"/>
  </p:notesMasterIdLst>
  <p:sldIdLst>
    <p:sldId id="256" r:id="rId2"/>
    <p:sldId id="257" r:id="rId3"/>
    <p:sldId id="261" r:id="rId4"/>
    <p:sldId id="301" r:id="rId5"/>
    <p:sldId id="295" r:id="rId6"/>
    <p:sldId id="296" r:id="rId7"/>
    <p:sldId id="297" r:id="rId8"/>
    <p:sldId id="298" r:id="rId9"/>
    <p:sldId id="303" r:id="rId10"/>
    <p:sldId id="304" r:id="rId11"/>
    <p:sldId id="302" r:id="rId12"/>
    <p:sldId id="300" r:id="rId13"/>
    <p:sldId id="299" r:id="rId14"/>
    <p:sldId id="305" r:id="rId15"/>
    <p:sldId id="288" r:id="rId16"/>
    <p:sldId id="307" r:id="rId17"/>
    <p:sldId id="318" r:id="rId18"/>
    <p:sldId id="308" r:id="rId19"/>
    <p:sldId id="309" r:id="rId20"/>
    <p:sldId id="310" r:id="rId21"/>
    <p:sldId id="311" r:id="rId22"/>
    <p:sldId id="312" r:id="rId23"/>
    <p:sldId id="313" r:id="rId24"/>
    <p:sldId id="314" r:id="rId25"/>
    <p:sldId id="315" r:id="rId26"/>
    <p:sldId id="316" r:id="rId27"/>
    <p:sldId id="317" r:id="rId28"/>
    <p:sldId id="319" r:id="rId29"/>
    <p:sldId id="320" r:id="rId30"/>
    <p:sldId id="321" r:id="rId31"/>
    <p:sldId id="322" r:id="rId32"/>
    <p:sldId id="323" r:id="rId33"/>
    <p:sldId id="324" r:id="rId34"/>
    <p:sldId id="325"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3185" autoAdjust="0"/>
    <p:restoredTop sz="94660"/>
  </p:normalViewPr>
  <p:slideViewPr>
    <p:cSldViewPr snapToGrid="0">
      <p:cViewPr>
        <p:scale>
          <a:sx n="66" d="100"/>
          <a:sy n="66" d="100"/>
        </p:scale>
        <p:origin x="54" y="156"/>
      </p:cViewPr>
      <p:guideLst/>
    </p:cSldViewPr>
  </p:slideViewPr>
  <p:notesTextViewPr>
    <p:cViewPr>
      <p:scale>
        <a:sx n="1" d="1"/>
        <a:sy n="1" d="1"/>
      </p:scale>
      <p:origin x="0" y="0"/>
    </p:cViewPr>
  </p:notesTextViewPr>
  <p:notesViewPr>
    <p:cSldViewPr snapToGrid="0">
      <p:cViewPr varScale="1">
        <p:scale>
          <a:sx n="52" d="100"/>
          <a:sy n="52" d="100"/>
        </p:scale>
        <p:origin x="2862"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EAAEEB-8FFF-4631-87BF-9FBF2D2D58C3}" type="datetimeFigureOut">
              <a:rPr lang="en-US" smtClean="0"/>
              <a:t>8/14/2018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1EEABF-8B47-45DF-ACAE-7D0CEF288175}" type="slidenum">
              <a:rPr lang="en-US" smtClean="0"/>
              <a:t>‹#›</a:t>
            </a:fld>
            <a:endParaRPr lang="en-US"/>
          </a:p>
        </p:txBody>
      </p:sp>
    </p:spTree>
    <p:extLst>
      <p:ext uri="{BB962C8B-B14F-4D97-AF65-F5344CB8AC3E}">
        <p14:creationId xmlns:p14="http://schemas.microsoft.com/office/powerpoint/2010/main" val="1223890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14A1AB68-917A-4C8C-A077-2CA616BED3FD}" type="datetime1">
              <a:rPr lang="en-US" smtClean="0"/>
              <a:t>8/14/2018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r>
              <a:rPr lang="en-US"/>
              <a:t>IoT-TLU Lab</a:t>
            </a:r>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EC9DEAA-9CB2-47EA-A068-C3F1F2B2CEDF}" type="datetime1">
              <a:rPr lang="en-US" smtClean="0"/>
              <a:t>8/14/2018</a:t>
            </a:fld>
            <a:endParaRPr lang="en-US" dirty="0"/>
          </a:p>
        </p:txBody>
      </p:sp>
      <p:sp>
        <p:nvSpPr>
          <p:cNvPr id="6" name="Footer Placeholder 5"/>
          <p:cNvSpPr>
            <a:spLocks noGrp="1"/>
          </p:cNvSpPr>
          <p:nvPr>
            <p:ph type="ftr" sz="quarter" idx="11"/>
          </p:nvPr>
        </p:nvSpPr>
        <p:spPr/>
        <p:txBody>
          <a:bodyPr/>
          <a:lstStyle/>
          <a:p>
            <a:r>
              <a:rPr lang="en-US"/>
              <a:t>IoT-TLU Lab</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C606B4F-5064-44EE-B066-05F8EB2763F6}" type="datetime1">
              <a:rPr lang="en-US" smtClean="0"/>
              <a:t>8/14/2018</a:t>
            </a:fld>
            <a:endParaRPr lang="en-US" dirty="0"/>
          </a:p>
        </p:txBody>
      </p:sp>
      <p:sp>
        <p:nvSpPr>
          <p:cNvPr id="6" name="Footer Placeholder 5"/>
          <p:cNvSpPr>
            <a:spLocks noGrp="1"/>
          </p:cNvSpPr>
          <p:nvPr>
            <p:ph type="ftr" sz="quarter" idx="11"/>
          </p:nvPr>
        </p:nvSpPr>
        <p:spPr/>
        <p:txBody>
          <a:bodyPr/>
          <a:lstStyle/>
          <a:p>
            <a:r>
              <a:rPr lang="en-US"/>
              <a:t>IoT-TLU Lab</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DE5074B-6403-4FA1-95E1-1363A4348B0E}" type="datetime1">
              <a:rPr lang="en-US" smtClean="0"/>
              <a:t>8/14/2018</a:t>
            </a:fld>
            <a:endParaRPr lang="en-US" dirty="0"/>
          </a:p>
        </p:txBody>
      </p:sp>
      <p:sp>
        <p:nvSpPr>
          <p:cNvPr id="6" name="Footer Placeholder 5"/>
          <p:cNvSpPr>
            <a:spLocks noGrp="1"/>
          </p:cNvSpPr>
          <p:nvPr>
            <p:ph type="ftr" sz="quarter" idx="11"/>
          </p:nvPr>
        </p:nvSpPr>
        <p:spPr/>
        <p:txBody>
          <a:bodyPr/>
          <a:lstStyle/>
          <a:p>
            <a:r>
              <a:rPr lang="en-US"/>
              <a:t>IoT-TLU Lab</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30A52D8-FD3B-4A78-A5E6-E60BF0D20102}" type="datetime1">
              <a:rPr lang="en-US" smtClean="0"/>
              <a:t>8/14/2018</a:t>
            </a:fld>
            <a:endParaRPr lang="en-US" dirty="0"/>
          </a:p>
        </p:txBody>
      </p:sp>
      <p:sp>
        <p:nvSpPr>
          <p:cNvPr id="6" name="Footer Placeholder 5"/>
          <p:cNvSpPr>
            <a:spLocks noGrp="1"/>
          </p:cNvSpPr>
          <p:nvPr>
            <p:ph type="ftr" sz="quarter" idx="11"/>
          </p:nvPr>
        </p:nvSpPr>
        <p:spPr/>
        <p:txBody>
          <a:bodyPr/>
          <a:lstStyle/>
          <a:p>
            <a:r>
              <a:rPr lang="en-US"/>
              <a:t>IoT-TLU Lab</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39836BB-A74F-4F02-A336-C5618B2A86B1}" type="datetime1">
              <a:rPr lang="en-US" smtClean="0"/>
              <a:t>8/14/2018</a:t>
            </a:fld>
            <a:endParaRPr lang="en-US" dirty="0"/>
          </a:p>
        </p:txBody>
      </p:sp>
      <p:sp>
        <p:nvSpPr>
          <p:cNvPr id="4" name="Footer Placeholder 3"/>
          <p:cNvSpPr>
            <a:spLocks noGrp="1"/>
          </p:cNvSpPr>
          <p:nvPr>
            <p:ph type="ftr" sz="quarter" idx="11"/>
          </p:nvPr>
        </p:nvSpPr>
        <p:spPr/>
        <p:txBody>
          <a:bodyPr/>
          <a:lstStyle/>
          <a:p>
            <a:r>
              <a:rPr lang="en-US"/>
              <a:t>IoT-TLU Lab</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CF6DF56C-D9A7-42FA-BBD2-5F33E901C241}" type="datetime1">
              <a:rPr lang="en-US" smtClean="0"/>
              <a:t>8/14/2018</a:t>
            </a:fld>
            <a:endParaRPr lang="en-US" dirty="0"/>
          </a:p>
        </p:txBody>
      </p:sp>
      <p:sp>
        <p:nvSpPr>
          <p:cNvPr id="4" name="Footer Placeholder 3"/>
          <p:cNvSpPr>
            <a:spLocks noGrp="1"/>
          </p:cNvSpPr>
          <p:nvPr>
            <p:ph type="ftr" sz="quarter" idx="11"/>
          </p:nvPr>
        </p:nvSpPr>
        <p:spPr/>
        <p:txBody>
          <a:bodyPr/>
          <a:lstStyle/>
          <a:p>
            <a:r>
              <a:rPr lang="en-US"/>
              <a:t>IoT-TLU Lab</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23628B-63F7-4733-975D-705F619971E9}" type="datetime1">
              <a:rPr lang="en-US" smtClean="0"/>
              <a:t>8/14/2018</a:t>
            </a:fld>
            <a:endParaRPr lang="en-US" dirty="0"/>
          </a:p>
        </p:txBody>
      </p:sp>
      <p:sp>
        <p:nvSpPr>
          <p:cNvPr id="5" name="Footer Placeholder 4"/>
          <p:cNvSpPr>
            <a:spLocks noGrp="1"/>
          </p:cNvSpPr>
          <p:nvPr>
            <p:ph type="ftr" sz="quarter" idx="11"/>
          </p:nvPr>
        </p:nvSpPr>
        <p:spPr/>
        <p:txBody>
          <a:bodyPr/>
          <a:lstStyle/>
          <a:p>
            <a:r>
              <a:rPr lang="en-US"/>
              <a:t>IoT-TLU Lab</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6117DE-7DC6-4408-A34B-1410BE31D43A}" type="datetime1">
              <a:rPr lang="en-US" smtClean="0"/>
              <a:t>8/14/2018</a:t>
            </a:fld>
            <a:endParaRPr lang="en-US" dirty="0"/>
          </a:p>
        </p:txBody>
      </p:sp>
      <p:sp>
        <p:nvSpPr>
          <p:cNvPr id="5" name="Footer Placeholder 4"/>
          <p:cNvSpPr>
            <a:spLocks noGrp="1"/>
          </p:cNvSpPr>
          <p:nvPr>
            <p:ph type="ftr" sz="quarter" idx="11"/>
          </p:nvPr>
        </p:nvSpPr>
        <p:spPr/>
        <p:txBody>
          <a:bodyPr/>
          <a:lstStyle/>
          <a:p>
            <a:r>
              <a:rPr lang="en-US"/>
              <a:t>IoT-TLU Lab</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53C4C3-076E-4965-B0A3-B76D33F46410}" type="datetime1">
              <a:rPr lang="en-US" smtClean="0"/>
              <a:t>8/14/2018</a:t>
            </a:fld>
            <a:endParaRPr lang="en-US" dirty="0"/>
          </a:p>
        </p:txBody>
      </p:sp>
      <p:sp>
        <p:nvSpPr>
          <p:cNvPr id="5" name="Footer Placeholder 4"/>
          <p:cNvSpPr>
            <a:spLocks noGrp="1"/>
          </p:cNvSpPr>
          <p:nvPr>
            <p:ph type="ftr" sz="quarter" idx="11"/>
          </p:nvPr>
        </p:nvSpPr>
        <p:spPr/>
        <p:txBody>
          <a:bodyPr/>
          <a:lstStyle/>
          <a:p>
            <a:r>
              <a:rPr lang="en-US"/>
              <a:t>IoT-TLU Lab</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89C0D0-0BEB-433A-9A03-B085860657EE}" type="datetime1">
              <a:rPr lang="en-US" smtClean="0"/>
              <a:t>8/14/2018</a:t>
            </a:fld>
            <a:endParaRPr lang="en-US" dirty="0"/>
          </a:p>
        </p:txBody>
      </p:sp>
      <p:sp>
        <p:nvSpPr>
          <p:cNvPr id="5" name="Footer Placeholder 4"/>
          <p:cNvSpPr>
            <a:spLocks noGrp="1"/>
          </p:cNvSpPr>
          <p:nvPr>
            <p:ph type="ftr" sz="quarter" idx="11"/>
          </p:nvPr>
        </p:nvSpPr>
        <p:spPr/>
        <p:txBody>
          <a:bodyPr/>
          <a:lstStyle/>
          <a:p>
            <a:r>
              <a:rPr lang="en-US"/>
              <a:t>IoT-TLU Lab</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810737A-204F-49E0-A4EE-8F4362B138FA}" type="datetime1">
              <a:rPr lang="en-US" smtClean="0"/>
              <a:t>8/14/2018</a:t>
            </a:fld>
            <a:endParaRPr lang="en-US" dirty="0"/>
          </a:p>
        </p:txBody>
      </p:sp>
      <p:sp>
        <p:nvSpPr>
          <p:cNvPr id="6" name="Footer Placeholder 5"/>
          <p:cNvSpPr>
            <a:spLocks noGrp="1"/>
          </p:cNvSpPr>
          <p:nvPr>
            <p:ph type="ftr" sz="quarter" idx="11"/>
          </p:nvPr>
        </p:nvSpPr>
        <p:spPr/>
        <p:txBody>
          <a:bodyPr/>
          <a:lstStyle/>
          <a:p>
            <a:r>
              <a:rPr lang="en-US"/>
              <a:t>IoT-TLU Lab</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9DF39DD-8747-4F4A-919B-FBF233E44C8F}" type="datetime1">
              <a:rPr lang="en-US" smtClean="0"/>
              <a:t>8/14/2018</a:t>
            </a:fld>
            <a:endParaRPr lang="en-US" dirty="0"/>
          </a:p>
        </p:txBody>
      </p:sp>
      <p:sp>
        <p:nvSpPr>
          <p:cNvPr id="8" name="Footer Placeholder 7"/>
          <p:cNvSpPr>
            <a:spLocks noGrp="1"/>
          </p:cNvSpPr>
          <p:nvPr>
            <p:ph type="ftr" sz="quarter" idx="11"/>
          </p:nvPr>
        </p:nvSpPr>
        <p:spPr/>
        <p:txBody>
          <a:bodyPr/>
          <a:lstStyle/>
          <a:p>
            <a:r>
              <a:rPr lang="en-US"/>
              <a:t>IoT-TLU Lab</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E6DEF39-358A-49B1-B832-9656B474CD61}" type="datetime1">
              <a:rPr lang="en-US" smtClean="0"/>
              <a:t>8/14/2018</a:t>
            </a:fld>
            <a:endParaRPr lang="en-US" dirty="0"/>
          </a:p>
        </p:txBody>
      </p:sp>
      <p:sp>
        <p:nvSpPr>
          <p:cNvPr id="4" name="Footer Placeholder 3"/>
          <p:cNvSpPr>
            <a:spLocks noGrp="1"/>
          </p:cNvSpPr>
          <p:nvPr>
            <p:ph type="ftr" sz="quarter" idx="11"/>
          </p:nvPr>
        </p:nvSpPr>
        <p:spPr/>
        <p:txBody>
          <a:bodyPr/>
          <a:lstStyle/>
          <a:p>
            <a:r>
              <a:rPr lang="en-US"/>
              <a:t>IoT-TLU Lab</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AF9F45-4999-49C7-AB02-2CB664DFB718}" type="datetime1">
              <a:rPr lang="en-US" smtClean="0"/>
              <a:t>8/14/2018</a:t>
            </a:fld>
            <a:endParaRPr lang="en-US" dirty="0"/>
          </a:p>
        </p:txBody>
      </p:sp>
      <p:sp>
        <p:nvSpPr>
          <p:cNvPr id="3" name="Footer Placeholder 2"/>
          <p:cNvSpPr>
            <a:spLocks noGrp="1"/>
          </p:cNvSpPr>
          <p:nvPr>
            <p:ph type="ftr" sz="quarter" idx="11"/>
          </p:nvPr>
        </p:nvSpPr>
        <p:spPr/>
        <p:txBody>
          <a:bodyPr/>
          <a:lstStyle/>
          <a:p>
            <a:r>
              <a:rPr lang="en-US"/>
              <a:t>IoT-TLU Lab</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3FCC5DA-7EAA-4104-9B01-CE46C3326ADC}" type="datetime1">
              <a:rPr lang="en-US" smtClean="0"/>
              <a:t>8/14/2018</a:t>
            </a:fld>
            <a:endParaRPr lang="en-US" dirty="0"/>
          </a:p>
        </p:txBody>
      </p:sp>
      <p:sp>
        <p:nvSpPr>
          <p:cNvPr id="6" name="Footer Placeholder 5"/>
          <p:cNvSpPr>
            <a:spLocks noGrp="1"/>
          </p:cNvSpPr>
          <p:nvPr>
            <p:ph type="ftr" sz="quarter" idx="11"/>
          </p:nvPr>
        </p:nvSpPr>
        <p:spPr/>
        <p:txBody>
          <a:bodyPr/>
          <a:lstStyle/>
          <a:p>
            <a:r>
              <a:rPr lang="en-US"/>
              <a:t>IoT-TLU Lab</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ACAD3F1-A705-456F-9C46-A7C817E5F220}" type="datetime1">
              <a:rPr lang="en-US" smtClean="0"/>
              <a:t>8/14/2018</a:t>
            </a:fld>
            <a:endParaRPr lang="en-US" dirty="0"/>
          </a:p>
        </p:txBody>
      </p:sp>
      <p:sp>
        <p:nvSpPr>
          <p:cNvPr id="6" name="Footer Placeholder 5"/>
          <p:cNvSpPr>
            <a:spLocks noGrp="1"/>
          </p:cNvSpPr>
          <p:nvPr>
            <p:ph type="ftr" sz="quarter" idx="11"/>
          </p:nvPr>
        </p:nvSpPr>
        <p:spPr/>
        <p:txBody>
          <a:bodyPr/>
          <a:lstStyle/>
          <a:p>
            <a:r>
              <a:rPr lang="en-US"/>
              <a:t>IoT-TLU Lab</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85497" y="641667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2F9B138-6F37-4B84-9B4B-B5AB1D9CA7EE}" type="datetime1">
              <a:rPr lang="en-US" smtClean="0"/>
              <a:t>8/14/2018</a:t>
            </a:fld>
            <a:endParaRPr lang="en-US" dirty="0"/>
          </a:p>
        </p:txBody>
      </p:sp>
      <p:sp>
        <p:nvSpPr>
          <p:cNvPr id="5" name="Footer Placeholder 4"/>
          <p:cNvSpPr>
            <a:spLocks noGrp="1"/>
          </p:cNvSpPr>
          <p:nvPr>
            <p:ph type="ftr" sz="quarter" idx="3"/>
          </p:nvPr>
        </p:nvSpPr>
        <p:spPr>
          <a:xfrm>
            <a:off x="1163637" y="64166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r>
              <a:rPr lang="en-US"/>
              <a:t>IoT-TLU Lab</a:t>
            </a:r>
            <a:endParaRPr lang="en-US" dirty="0"/>
          </a:p>
        </p:txBody>
      </p:sp>
      <p:sp>
        <p:nvSpPr>
          <p:cNvPr id="6" name="Slide Number Placeholder 5"/>
          <p:cNvSpPr>
            <a:spLocks noGrp="1"/>
          </p:cNvSpPr>
          <p:nvPr>
            <p:ph type="sldNum" sz="quarter" idx="4"/>
          </p:nvPr>
        </p:nvSpPr>
        <p:spPr>
          <a:xfrm>
            <a:off x="10304897" y="6416675"/>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9"/>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5" name="Picture 4">
            <a:extLst>
              <a:ext uri="{FF2B5EF4-FFF2-40B4-BE49-F238E27FC236}">
                <a16:creationId xmlns:a16="http://schemas.microsoft.com/office/drawing/2014/main" id="{CD254E78-B39B-462D-AE4D-3ECAC435ED5C}"/>
              </a:ext>
            </a:extLst>
          </p:cNvPr>
          <p:cNvPicPr>
            <a:picLocks noChangeAspect="1"/>
          </p:cNvPicPr>
          <p:nvPr/>
        </p:nvPicPr>
        <p:blipFill rotWithShape="1">
          <a:blip r:embed="rId3">
            <a:alphaModFix/>
            <a:extLst/>
          </a:blip>
          <a:srcRect l="3989" r="5372" b="1"/>
          <a:stretch/>
        </p:blipFill>
        <p:spPr>
          <a:xfrm>
            <a:off x="-2" y="10"/>
            <a:ext cx="12188389" cy="6857990"/>
          </a:xfrm>
          <a:prstGeom prst="rect">
            <a:avLst/>
          </a:prstGeom>
        </p:spPr>
      </p:pic>
      <p:grpSp>
        <p:nvGrpSpPr>
          <p:cNvPr id="39" name="Group 13"/>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5" name="Round Diagonal Corner Rectangle 7"/>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7" name="Freeform 32"/>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18" name="Freeform 33"/>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19" name="Freeform 34"/>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0" name="Freeform 37"/>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1" name="Freeform 35"/>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2" name="Freeform 36"/>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3" name="Freeform 38"/>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4" name="Freeform 39"/>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5" name="Freeform 40"/>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6" name="Rectangle 41"/>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a:extLst/>
            </p:spPr>
          </p:sp>
          <p:sp>
            <p:nvSpPr>
              <p:cNvPr id="27" name="Freeform 32"/>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8" name="Freeform 33"/>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9" name="Freeform 34"/>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0" name="Freeform 37"/>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1" name="Freeform 35"/>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2" name="Freeform 36"/>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3" name="Freeform 38"/>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4" name="Freeform 39"/>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5" name="Freeform 40"/>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6" name="Rectangle 41"/>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a:extLst/>
            </p:spPr>
          </p:sp>
        </p:grpSp>
      </p:grpSp>
      <p:sp>
        <p:nvSpPr>
          <p:cNvPr id="2" name="Title 1">
            <a:extLst>
              <a:ext uri="{FF2B5EF4-FFF2-40B4-BE49-F238E27FC236}">
                <a16:creationId xmlns:a16="http://schemas.microsoft.com/office/drawing/2014/main" id="{E906C331-459C-4D81-A689-0101FA4537FF}"/>
              </a:ext>
            </a:extLst>
          </p:cNvPr>
          <p:cNvSpPr>
            <a:spLocks noGrp="1"/>
          </p:cNvSpPr>
          <p:nvPr>
            <p:ph type="ctrTitle"/>
          </p:nvPr>
        </p:nvSpPr>
        <p:spPr>
          <a:xfrm>
            <a:off x="1856933" y="2223556"/>
            <a:ext cx="8475222" cy="1367896"/>
          </a:xfrm>
        </p:spPr>
        <p:txBody>
          <a:bodyPr>
            <a:normAutofit fontScale="90000"/>
          </a:bodyPr>
          <a:lstStyle/>
          <a:p>
            <a:pPr algn="ctr"/>
            <a:r>
              <a:rPr lang="en-US" dirty="0"/>
              <a:t>Embedded programing </a:t>
            </a:r>
            <a:br>
              <a:rPr lang="en-US" dirty="0"/>
            </a:br>
            <a:r>
              <a:rPr lang="en-US" dirty="0"/>
              <a:t>course</a:t>
            </a:r>
          </a:p>
        </p:txBody>
      </p:sp>
      <p:sp>
        <p:nvSpPr>
          <p:cNvPr id="3" name="Subtitle 2">
            <a:extLst>
              <a:ext uri="{FF2B5EF4-FFF2-40B4-BE49-F238E27FC236}">
                <a16:creationId xmlns:a16="http://schemas.microsoft.com/office/drawing/2014/main" id="{220890F0-9F77-4F3A-8369-9C4A73988077}"/>
              </a:ext>
            </a:extLst>
          </p:cNvPr>
          <p:cNvSpPr>
            <a:spLocks noGrp="1"/>
          </p:cNvSpPr>
          <p:nvPr>
            <p:ph type="subTitle" idx="1"/>
          </p:nvPr>
        </p:nvSpPr>
        <p:spPr>
          <a:xfrm>
            <a:off x="2667001" y="3602038"/>
            <a:ext cx="6857999" cy="953029"/>
          </a:xfrm>
        </p:spPr>
        <p:txBody>
          <a:bodyPr>
            <a:normAutofit/>
          </a:bodyPr>
          <a:lstStyle/>
          <a:p>
            <a:pPr algn="ctr"/>
            <a:endParaRPr lang="en-US" dirty="0"/>
          </a:p>
          <a:p>
            <a:pPr algn="r"/>
            <a:r>
              <a:rPr lang="en-US" cap="none" dirty="0">
                <a:latin typeface="Arial" panose="020B0604020202020204" pitchFamily="34" charset="0"/>
                <a:cs typeface="Arial" panose="020B0604020202020204" pitchFamily="34" charset="0"/>
              </a:rPr>
              <a:t>IoT-TLU Laboratory</a:t>
            </a:r>
          </a:p>
        </p:txBody>
      </p:sp>
    </p:spTree>
    <p:extLst>
      <p:ext uri="{BB962C8B-B14F-4D97-AF65-F5344CB8AC3E}">
        <p14:creationId xmlns:p14="http://schemas.microsoft.com/office/powerpoint/2010/main" val="44534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103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139"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41" name="Group 140"/>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42"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43"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4"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5"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46"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7"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8"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9"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0"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1"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2"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3"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4"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5"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6"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7"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8"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9"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0"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1"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2"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3"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4"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5"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6"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7"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8"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9"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0"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71"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2"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3"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4"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5"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6"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7"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8"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9"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0"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1"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2"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83"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4"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5"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6"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7"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8"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9"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0"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1"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2"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3"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4"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5"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197" name="Rectangle 19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2003"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99" name="Group 198"/>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200"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01"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2"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3"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04"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5"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6"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7"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8"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9"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0"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1"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2"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3"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4"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5"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6"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7"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8"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9"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0"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1"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2"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3"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4"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5"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6"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7"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8"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9"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0"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1"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2"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3"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4"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5"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6"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7"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8"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9"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0"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41"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2"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3"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4"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5"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6"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7"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8"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9"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0"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1"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2"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3"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pic>
        <p:nvPicPr>
          <p:cNvPr id="255"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 xmlns:a14="http://schemas.microsoft.com/office/drawing/2010/main">
                <a:solidFill>
                  <a:srgbClr val="FFFFFF"/>
                </a:solidFill>
              </a14:hiddenFill>
            </a:ext>
          </a:extLst>
        </p:spPr>
      </p:pic>
      <p:sp useBgFill="1">
        <p:nvSpPr>
          <p:cNvPr id="257" name="Round Diagonal Corner 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8CBAF6B7-3548-4E0A-8ECA-349C3EA73071}"/>
              </a:ext>
            </a:extLst>
          </p:cNvPr>
          <p:cNvPicPr>
            <a:picLocks noChangeAspect="1" noChangeArrowheads="1"/>
          </p:cNvPicPr>
          <p:nvPr/>
        </p:nvPicPr>
        <p:blipFill>
          <a:blip r:embed="rId3">
            <a:extLst/>
          </a:blip>
          <a:stretch>
            <a:fillRect/>
          </a:stretch>
        </p:blipFill>
        <p:spPr bwMode="auto">
          <a:xfrm>
            <a:off x="1118988" y="1339404"/>
            <a:ext cx="6112382" cy="41717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AF3C44F-1973-4907-A81E-7725272361C4}"/>
              </a:ext>
            </a:extLst>
          </p:cNvPr>
          <p:cNvSpPr>
            <a:spLocks noGrp="1"/>
          </p:cNvSpPr>
          <p:nvPr>
            <p:ph type="title"/>
          </p:nvPr>
        </p:nvSpPr>
        <p:spPr>
          <a:xfrm>
            <a:off x="8057397" y="1113282"/>
            <a:ext cx="3489569" cy="2396681"/>
          </a:xfrm>
        </p:spPr>
        <p:txBody>
          <a:bodyPr vert="horz" lIns="91440" tIns="45720" rIns="91440" bIns="45720" rtlCol="0" anchor="b">
            <a:normAutofit/>
          </a:bodyPr>
          <a:lstStyle/>
          <a:p>
            <a:r>
              <a:rPr lang="en-US" sz="4400" dirty="0">
                <a:solidFill>
                  <a:srgbClr val="FFFFFF"/>
                </a:solidFill>
              </a:rPr>
              <a:t>Breadboard</a:t>
            </a:r>
          </a:p>
        </p:txBody>
      </p:sp>
      <p:sp>
        <p:nvSpPr>
          <p:cNvPr id="7" name="Date Placeholder 6">
            <a:extLst>
              <a:ext uri="{FF2B5EF4-FFF2-40B4-BE49-F238E27FC236}">
                <a16:creationId xmlns:a16="http://schemas.microsoft.com/office/drawing/2014/main" id="{37FE726D-5BF2-4459-9540-A5DA54D4D43B}"/>
              </a:ext>
            </a:extLst>
          </p:cNvPr>
          <p:cNvSpPr>
            <a:spLocks noGrp="1"/>
          </p:cNvSpPr>
          <p:nvPr>
            <p:ph type="dt" sz="half" idx="10"/>
          </p:nvPr>
        </p:nvSpPr>
        <p:spPr>
          <a:xfrm>
            <a:off x="7077511" y="6309360"/>
            <a:ext cx="2743200" cy="365125"/>
          </a:xfrm>
        </p:spPr>
        <p:txBody>
          <a:bodyPr vert="horz" lIns="91440" tIns="45720" rIns="91440" bIns="45720" rtlCol="0" anchor="ctr">
            <a:normAutofit/>
          </a:bodyPr>
          <a:lstStyle/>
          <a:p>
            <a:pPr defTabSz="914400"/>
            <a:fld id="{B8B1E348-7394-4F01-9145-98EF417DFED2}" type="datetime1">
              <a:rPr lang="en-US" smtClean="0">
                <a:solidFill>
                  <a:srgbClr val="FFFFFF"/>
                </a:solidFill>
              </a:rPr>
              <a:t>8/14/2018</a:t>
            </a:fld>
            <a:endParaRPr lang="en-US">
              <a:solidFill>
                <a:srgbClr val="FFFFFF"/>
              </a:solidFill>
            </a:endParaRPr>
          </a:p>
        </p:txBody>
      </p:sp>
      <p:sp>
        <p:nvSpPr>
          <p:cNvPr id="8" name="Footer Placeholder 7">
            <a:extLst>
              <a:ext uri="{FF2B5EF4-FFF2-40B4-BE49-F238E27FC236}">
                <a16:creationId xmlns:a16="http://schemas.microsoft.com/office/drawing/2014/main" id="{6E8CA8DF-5BC2-4311-9637-66CD1540BA8C}"/>
              </a:ext>
            </a:extLst>
          </p:cNvPr>
          <p:cNvSpPr>
            <a:spLocks noGrp="1"/>
          </p:cNvSpPr>
          <p:nvPr>
            <p:ph type="ftr" sz="quarter" idx="11"/>
          </p:nvPr>
        </p:nvSpPr>
        <p:spPr>
          <a:xfrm>
            <a:off x="1876424" y="6309360"/>
            <a:ext cx="5124886" cy="365125"/>
          </a:xfrm>
        </p:spPr>
        <p:txBody>
          <a:bodyPr vert="horz" lIns="91440" tIns="45720" rIns="91440" bIns="45720" rtlCol="0" anchor="ctr">
            <a:normAutofit/>
          </a:bodyPr>
          <a:lstStyle/>
          <a:p>
            <a:pPr defTabSz="914400"/>
            <a:r>
              <a:rPr lang="en-US" kern="1200" cap="all" baseline="0">
                <a:solidFill>
                  <a:srgbClr val="FFFFFF"/>
                </a:solidFill>
                <a:latin typeface="+mn-lt"/>
                <a:ea typeface="+mn-ea"/>
                <a:cs typeface="+mn-cs"/>
              </a:rPr>
              <a:t>IoT-TLU Lab</a:t>
            </a:r>
          </a:p>
        </p:txBody>
      </p:sp>
      <p:sp>
        <p:nvSpPr>
          <p:cNvPr id="9" name="Slide Number Placeholder 8">
            <a:extLst>
              <a:ext uri="{FF2B5EF4-FFF2-40B4-BE49-F238E27FC236}">
                <a16:creationId xmlns:a16="http://schemas.microsoft.com/office/drawing/2014/main" id="{4BAC3A56-37FE-419E-B314-60571E208A64}"/>
              </a:ext>
            </a:extLst>
          </p:cNvPr>
          <p:cNvSpPr>
            <a:spLocks noGrp="1"/>
          </p:cNvSpPr>
          <p:nvPr>
            <p:ph type="sldNum" sz="quarter" idx="12"/>
          </p:nvPr>
        </p:nvSpPr>
        <p:spPr>
          <a:xfrm>
            <a:off x="9896911" y="6309360"/>
            <a:ext cx="771089" cy="365125"/>
          </a:xfrm>
        </p:spPr>
        <p:txBody>
          <a:bodyPr vert="horz" lIns="91440" tIns="45720" rIns="91440" bIns="45720" rtlCol="0" anchor="ctr">
            <a:normAutofit/>
          </a:bodyPr>
          <a:lstStyle/>
          <a:p>
            <a:pPr defTabSz="914400"/>
            <a:fld id="{6D22F896-40B5-4ADD-8801-0D06FADFA095}" type="slidenum">
              <a:rPr lang="en-US">
                <a:solidFill>
                  <a:srgbClr val="FFFFFF"/>
                </a:solidFill>
              </a:rPr>
              <a:pPr defTabSz="914400"/>
              <a:t>10</a:t>
            </a:fld>
            <a:endParaRPr lang="en-US">
              <a:solidFill>
                <a:srgbClr val="FFFFFF"/>
              </a:solidFill>
            </a:endParaRPr>
          </a:p>
        </p:txBody>
      </p:sp>
    </p:spTree>
    <p:extLst>
      <p:ext uri="{BB962C8B-B14F-4D97-AF65-F5344CB8AC3E}">
        <p14:creationId xmlns:p14="http://schemas.microsoft.com/office/powerpoint/2010/main" val="2684202369"/>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C44F-1973-4907-A81E-7725272361C4}"/>
              </a:ext>
            </a:extLst>
          </p:cNvPr>
          <p:cNvSpPr>
            <a:spLocks noGrp="1"/>
          </p:cNvSpPr>
          <p:nvPr>
            <p:ph type="title"/>
          </p:nvPr>
        </p:nvSpPr>
        <p:spPr>
          <a:xfrm>
            <a:off x="1141413" y="0"/>
            <a:ext cx="9905998" cy="1478570"/>
          </a:xfrm>
        </p:spPr>
        <p:txBody>
          <a:bodyPr/>
          <a:lstStyle/>
          <a:p>
            <a:r>
              <a:rPr lang="en-US" cap="none" dirty="0">
                <a:latin typeface="Arial" panose="020B0604020202020204" pitchFamily="34" charset="0"/>
                <a:cs typeface="Arial" panose="020B0604020202020204" pitchFamily="34" charset="0"/>
              </a:rPr>
              <a:t>Power Supply</a:t>
            </a:r>
          </a:p>
        </p:txBody>
      </p:sp>
      <p:sp>
        <p:nvSpPr>
          <p:cNvPr id="4" name="Content Placeholder 3">
            <a:extLst>
              <a:ext uri="{FF2B5EF4-FFF2-40B4-BE49-F238E27FC236}">
                <a16:creationId xmlns:a16="http://schemas.microsoft.com/office/drawing/2014/main" id="{A122FC96-6274-45C7-9DEB-4741D5891082}"/>
              </a:ext>
            </a:extLst>
          </p:cNvPr>
          <p:cNvSpPr>
            <a:spLocks noGrp="1"/>
          </p:cNvSpPr>
          <p:nvPr>
            <p:ph idx="1"/>
          </p:nvPr>
        </p:nvSpPr>
        <p:spPr>
          <a:xfrm>
            <a:off x="1141412" y="1630017"/>
            <a:ext cx="9905999" cy="4598505"/>
          </a:xfrm>
        </p:spPr>
        <p:txBody>
          <a:bodyPr>
            <a:normAutofit fontScale="92500"/>
          </a:bodyPr>
          <a:lstStyle/>
          <a:p>
            <a:pPr marL="344488" indent="-344488">
              <a:buSzPct val="100000"/>
              <a:buFont typeface="Wingdings" panose="05000000000000000000" pitchFamily="2" charset="2"/>
              <a:buChar char="Ø"/>
            </a:pPr>
            <a:r>
              <a:rPr lang="en-US" dirty="0">
                <a:solidFill>
                  <a:schemeClr val="bg1"/>
                </a:solidFill>
              </a:rPr>
              <a:t>Unlike the normal software development, one of the often neglected, but important this is the power supply</a:t>
            </a:r>
          </a:p>
          <a:p>
            <a:pPr marL="344488" indent="-344488">
              <a:buSzPct val="100000"/>
              <a:buFont typeface="Wingdings" panose="05000000000000000000" pitchFamily="2" charset="2"/>
              <a:buChar char="Ø"/>
            </a:pPr>
            <a:r>
              <a:rPr lang="en-US" dirty="0">
                <a:solidFill>
                  <a:schemeClr val="bg1"/>
                </a:solidFill>
              </a:rPr>
              <a:t>Improper power supply make your program unstable – sudden reboot, system freeze, and unstable software</a:t>
            </a:r>
          </a:p>
          <a:p>
            <a:pPr marL="344488" indent="-344488">
              <a:buSzPct val="100000"/>
              <a:buFont typeface="Wingdings" panose="05000000000000000000" pitchFamily="2" charset="2"/>
              <a:buChar char="Ø"/>
            </a:pPr>
            <a:r>
              <a:rPr lang="en-US" dirty="0">
                <a:solidFill>
                  <a:schemeClr val="bg1"/>
                </a:solidFill>
              </a:rPr>
              <a:t>The minimum requirement for the Pi: 5V, 700mA but considering 5V, 1.2A as a minimum.</a:t>
            </a:r>
          </a:p>
          <a:p>
            <a:pPr marL="344488" indent="-344488">
              <a:buSzPct val="100000"/>
              <a:buFont typeface="Wingdings" panose="05000000000000000000" pitchFamily="2" charset="2"/>
              <a:buChar char="Ø"/>
            </a:pPr>
            <a:r>
              <a:rPr lang="en-US" dirty="0">
                <a:solidFill>
                  <a:schemeClr val="bg1"/>
                </a:solidFill>
              </a:rPr>
              <a:t>Also, depending on the peripheral connections, the more power will be required. If you use 4USB ports, provide 2.5 A</a:t>
            </a:r>
            <a:r>
              <a:rPr lang="en-US" dirty="0"/>
              <a:t> </a:t>
            </a:r>
          </a:p>
          <a:p>
            <a:pPr marL="344488" indent="-344488">
              <a:buSzPct val="100000"/>
              <a:buFont typeface="Wingdings" panose="05000000000000000000" pitchFamily="2" charset="2"/>
              <a:buChar char="Ø"/>
            </a:pPr>
            <a:r>
              <a:rPr lang="en-US" dirty="0">
                <a:solidFill>
                  <a:schemeClr val="bg1"/>
                </a:solidFill>
              </a:rPr>
              <a:t>The Pi has on-board 5V regulator, which accept input from 4.75 to 5.25(V)</a:t>
            </a:r>
            <a:br>
              <a:rPr lang="en-US" dirty="0"/>
            </a:br>
            <a:endParaRPr lang="en-US" dirty="0">
              <a:solidFill>
                <a:schemeClr val="bg1"/>
              </a:solidFill>
            </a:endParaRPr>
          </a:p>
        </p:txBody>
      </p:sp>
      <p:sp>
        <p:nvSpPr>
          <p:cNvPr id="7" name="Date Placeholder 6">
            <a:extLst>
              <a:ext uri="{FF2B5EF4-FFF2-40B4-BE49-F238E27FC236}">
                <a16:creationId xmlns:a16="http://schemas.microsoft.com/office/drawing/2014/main" id="{37FE726D-5BF2-4459-9540-A5DA54D4D43B}"/>
              </a:ext>
            </a:extLst>
          </p:cNvPr>
          <p:cNvSpPr>
            <a:spLocks noGrp="1"/>
          </p:cNvSpPr>
          <p:nvPr>
            <p:ph type="dt" sz="half" idx="10"/>
          </p:nvPr>
        </p:nvSpPr>
        <p:spPr/>
        <p:txBody>
          <a:bodyPr/>
          <a:lstStyle/>
          <a:p>
            <a:fld id="{A3815A37-AB62-4C69-91C1-4AC9A0774915}" type="datetime1">
              <a:rPr lang="en-US" smtClean="0"/>
              <a:t>8/14/2018</a:t>
            </a:fld>
            <a:endParaRPr lang="en-US" dirty="0"/>
          </a:p>
        </p:txBody>
      </p:sp>
      <p:sp>
        <p:nvSpPr>
          <p:cNvPr id="8" name="Footer Placeholder 7">
            <a:extLst>
              <a:ext uri="{FF2B5EF4-FFF2-40B4-BE49-F238E27FC236}">
                <a16:creationId xmlns:a16="http://schemas.microsoft.com/office/drawing/2014/main" id="{6E8CA8DF-5BC2-4311-9637-66CD1540BA8C}"/>
              </a:ext>
            </a:extLst>
          </p:cNvPr>
          <p:cNvSpPr>
            <a:spLocks noGrp="1"/>
          </p:cNvSpPr>
          <p:nvPr>
            <p:ph type="ftr" sz="quarter" idx="11"/>
          </p:nvPr>
        </p:nvSpPr>
        <p:spPr/>
        <p:txBody>
          <a:bodyPr/>
          <a:lstStyle/>
          <a:p>
            <a:r>
              <a:rPr lang="en-US"/>
              <a:t>IoT-TLU Lab</a:t>
            </a:r>
            <a:endParaRPr lang="en-US" dirty="0"/>
          </a:p>
        </p:txBody>
      </p:sp>
      <p:sp>
        <p:nvSpPr>
          <p:cNvPr id="9" name="Slide Number Placeholder 8">
            <a:extLst>
              <a:ext uri="{FF2B5EF4-FFF2-40B4-BE49-F238E27FC236}">
                <a16:creationId xmlns:a16="http://schemas.microsoft.com/office/drawing/2014/main" id="{4BAC3A56-37FE-419E-B314-60571E208A64}"/>
              </a:ext>
            </a:extLst>
          </p:cNvPr>
          <p:cNvSpPr>
            <a:spLocks noGrp="1"/>
          </p:cNvSpPr>
          <p:nvPr>
            <p:ph type="sldNum" sz="quarter" idx="12"/>
          </p:nvPr>
        </p:nvSpPr>
        <p:spPr/>
        <p:txBody>
          <a:bodyPr/>
          <a:lstStyle/>
          <a:p>
            <a:fld id="{6D22F896-40B5-4ADD-8801-0D06FADFA095}" type="slidenum">
              <a:rPr lang="en-US" smtClean="0"/>
              <a:t>11</a:t>
            </a:fld>
            <a:endParaRPr lang="en-US" dirty="0"/>
          </a:p>
        </p:txBody>
      </p:sp>
    </p:spTree>
    <p:extLst>
      <p:ext uri="{BB962C8B-B14F-4D97-AF65-F5344CB8AC3E}">
        <p14:creationId xmlns:p14="http://schemas.microsoft.com/office/powerpoint/2010/main" val="27490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11" name="Rectangle 5">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2" name="Freeform 6">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7">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8">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9">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10">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1">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2">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3">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4">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5">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Line 16">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8">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9">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20">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Rectangle 21">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8" name="Freeform 22">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3">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4">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5">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6">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7">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8">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9">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30">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1">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39" name="Group 38">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40" name="Freeform 32">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33">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4">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5">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6">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7">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8">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9">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0">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Rectangle 41">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cxnSp>
        <p:nvCxnSpPr>
          <p:cNvPr id="51" name="Straight Connector 50">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028D102-9822-4044-B691-17AB573EED48}"/>
              </a:ext>
            </a:extLst>
          </p:cNvPr>
          <p:cNvSpPr>
            <a:spLocks noGrp="1"/>
          </p:cNvSpPr>
          <p:nvPr>
            <p:ph type="title"/>
          </p:nvPr>
        </p:nvSpPr>
        <p:spPr>
          <a:xfrm>
            <a:off x="779462" y="1082673"/>
            <a:ext cx="3231367" cy="4708528"/>
          </a:xfrm>
        </p:spPr>
        <p:txBody>
          <a:bodyPr>
            <a:normAutofit/>
          </a:bodyPr>
          <a:lstStyle/>
          <a:p>
            <a:pPr algn="r"/>
            <a:r>
              <a:rPr lang="en-US" sz="4000" dirty="0"/>
              <a:t>Get started with Raspberry pi</a:t>
            </a:r>
          </a:p>
        </p:txBody>
      </p:sp>
      <p:sp>
        <p:nvSpPr>
          <p:cNvPr id="3" name="Content Placeholder 2">
            <a:extLst>
              <a:ext uri="{FF2B5EF4-FFF2-40B4-BE49-F238E27FC236}">
                <a16:creationId xmlns:a16="http://schemas.microsoft.com/office/drawing/2014/main" id="{DC080AE3-43C7-4C2A-A5EB-452ACA6A8F22}"/>
              </a:ext>
            </a:extLst>
          </p:cNvPr>
          <p:cNvSpPr>
            <a:spLocks noGrp="1"/>
          </p:cNvSpPr>
          <p:nvPr>
            <p:ph idx="1"/>
          </p:nvPr>
        </p:nvSpPr>
        <p:spPr>
          <a:xfrm>
            <a:off x="5297763" y="1082673"/>
            <a:ext cx="5751237" cy="4708528"/>
          </a:xfrm>
        </p:spPr>
        <p:txBody>
          <a:bodyPr anchor="ctr">
            <a:normAutofit/>
          </a:bodyPr>
          <a:lstStyle/>
          <a:p>
            <a:pPr>
              <a:buSzPct val="100000"/>
            </a:pPr>
            <a:r>
              <a:rPr lang="en-US" altLang="zh-TW" b="1" dirty="0">
                <a:solidFill>
                  <a:schemeClr val="folHlink"/>
                </a:solidFill>
              </a:rPr>
              <a:t>First Rules</a:t>
            </a:r>
          </a:p>
          <a:p>
            <a:pPr>
              <a:buSzPct val="100000"/>
            </a:pPr>
            <a:r>
              <a:rPr lang="en-US" altLang="zh-TW" b="1" dirty="0">
                <a:solidFill>
                  <a:schemeClr val="folHlink"/>
                </a:solidFill>
              </a:rPr>
              <a:t>Overview of Raspberry Pi</a:t>
            </a:r>
          </a:p>
          <a:p>
            <a:pPr>
              <a:buSzPct val="100000"/>
            </a:pPr>
            <a:r>
              <a:rPr lang="en-US" altLang="zh-TW" b="1" dirty="0"/>
              <a:t>Start a Raspberry Pi</a:t>
            </a:r>
          </a:p>
          <a:p>
            <a:pPr>
              <a:buSzPct val="100000"/>
            </a:pPr>
            <a:r>
              <a:rPr lang="en-US" altLang="zh-TW" b="1" dirty="0">
                <a:solidFill>
                  <a:schemeClr val="folHlink"/>
                </a:solidFill>
              </a:rPr>
              <a:t>Lab #1: Controlling a LED – GPIO</a:t>
            </a:r>
          </a:p>
          <a:p>
            <a:pPr>
              <a:buSzPct val="100000"/>
            </a:pPr>
            <a:r>
              <a:rPr lang="en-US" altLang="zh-TW" b="1" dirty="0">
                <a:solidFill>
                  <a:schemeClr val="folHlink"/>
                </a:solidFill>
              </a:rPr>
              <a:t>Lab #2: Displaying on LCD 16x2 I2C</a:t>
            </a:r>
          </a:p>
        </p:txBody>
      </p:sp>
      <p:sp>
        <p:nvSpPr>
          <p:cNvPr id="7" name="Date Placeholder 6">
            <a:extLst>
              <a:ext uri="{FF2B5EF4-FFF2-40B4-BE49-F238E27FC236}">
                <a16:creationId xmlns:a16="http://schemas.microsoft.com/office/drawing/2014/main" id="{EFA71CA9-E54E-441C-87C1-FE895815A522}"/>
              </a:ext>
            </a:extLst>
          </p:cNvPr>
          <p:cNvSpPr>
            <a:spLocks noGrp="1"/>
          </p:cNvSpPr>
          <p:nvPr>
            <p:ph type="dt" sz="half" idx="10"/>
          </p:nvPr>
        </p:nvSpPr>
        <p:spPr/>
        <p:txBody>
          <a:bodyPr/>
          <a:lstStyle/>
          <a:p>
            <a:fld id="{3150C384-2D9A-455B-8F8A-3391675A8AB8}" type="datetime1">
              <a:rPr lang="en-US" smtClean="0"/>
              <a:t>8/14/2018</a:t>
            </a:fld>
            <a:endParaRPr lang="en-US" dirty="0"/>
          </a:p>
        </p:txBody>
      </p:sp>
      <p:sp>
        <p:nvSpPr>
          <p:cNvPr id="9" name="Footer Placeholder 8">
            <a:extLst>
              <a:ext uri="{FF2B5EF4-FFF2-40B4-BE49-F238E27FC236}">
                <a16:creationId xmlns:a16="http://schemas.microsoft.com/office/drawing/2014/main" id="{FF2FAB87-920D-4F9E-8915-763D5D2DCB0F}"/>
              </a:ext>
            </a:extLst>
          </p:cNvPr>
          <p:cNvSpPr>
            <a:spLocks noGrp="1"/>
          </p:cNvSpPr>
          <p:nvPr>
            <p:ph type="ftr" sz="quarter" idx="11"/>
          </p:nvPr>
        </p:nvSpPr>
        <p:spPr/>
        <p:txBody>
          <a:bodyPr/>
          <a:lstStyle/>
          <a:p>
            <a:r>
              <a:rPr lang="en-US"/>
              <a:t>IoT-TLU Lab</a:t>
            </a:r>
            <a:endParaRPr lang="en-US" dirty="0"/>
          </a:p>
        </p:txBody>
      </p:sp>
      <p:sp>
        <p:nvSpPr>
          <p:cNvPr id="38" name="Slide Number Placeholder 37">
            <a:extLst>
              <a:ext uri="{FF2B5EF4-FFF2-40B4-BE49-F238E27FC236}">
                <a16:creationId xmlns:a16="http://schemas.microsoft.com/office/drawing/2014/main" id="{BFADADE9-5694-4A35-AC34-42CEB15960EA}"/>
              </a:ext>
            </a:extLst>
          </p:cNvPr>
          <p:cNvSpPr>
            <a:spLocks noGrp="1"/>
          </p:cNvSpPr>
          <p:nvPr>
            <p:ph type="sldNum" sz="quarter" idx="12"/>
          </p:nvPr>
        </p:nvSpPr>
        <p:spPr/>
        <p:txBody>
          <a:bodyPr/>
          <a:lstStyle/>
          <a:p>
            <a:fld id="{6D22F896-40B5-4ADD-8801-0D06FADFA095}" type="slidenum">
              <a:rPr lang="en-US" smtClean="0"/>
              <a:t>12</a:t>
            </a:fld>
            <a:endParaRPr lang="en-US" dirty="0"/>
          </a:p>
        </p:txBody>
      </p:sp>
    </p:spTree>
    <p:extLst>
      <p:ext uri="{BB962C8B-B14F-4D97-AF65-F5344CB8AC3E}">
        <p14:creationId xmlns:p14="http://schemas.microsoft.com/office/powerpoint/2010/main" val="22691841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C44F-1973-4907-A81E-7725272361C4}"/>
              </a:ext>
            </a:extLst>
          </p:cNvPr>
          <p:cNvSpPr>
            <a:spLocks noGrp="1"/>
          </p:cNvSpPr>
          <p:nvPr>
            <p:ph type="title"/>
          </p:nvPr>
        </p:nvSpPr>
        <p:spPr>
          <a:xfrm>
            <a:off x="1141413" y="0"/>
            <a:ext cx="9905998" cy="1478570"/>
          </a:xfrm>
        </p:spPr>
        <p:txBody>
          <a:bodyPr/>
          <a:lstStyle/>
          <a:p>
            <a:r>
              <a:rPr lang="en-US" cap="none" dirty="0">
                <a:latin typeface="Arial" panose="020B0604020202020204" pitchFamily="34" charset="0"/>
                <a:cs typeface="Arial" panose="020B0604020202020204" pitchFamily="34" charset="0"/>
              </a:rPr>
              <a:t>Start a Raspberry Pi</a:t>
            </a:r>
          </a:p>
        </p:txBody>
      </p:sp>
      <p:sp>
        <p:nvSpPr>
          <p:cNvPr id="4" name="Content Placeholder 3">
            <a:extLst>
              <a:ext uri="{FF2B5EF4-FFF2-40B4-BE49-F238E27FC236}">
                <a16:creationId xmlns:a16="http://schemas.microsoft.com/office/drawing/2014/main" id="{A122FC96-6274-45C7-9DEB-4741D5891082}"/>
              </a:ext>
            </a:extLst>
          </p:cNvPr>
          <p:cNvSpPr>
            <a:spLocks noGrp="1"/>
          </p:cNvSpPr>
          <p:nvPr>
            <p:ph idx="1"/>
          </p:nvPr>
        </p:nvSpPr>
        <p:spPr>
          <a:xfrm>
            <a:off x="1141412" y="1630017"/>
            <a:ext cx="9905999" cy="4598505"/>
          </a:xfrm>
        </p:spPr>
        <p:txBody>
          <a:bodyPr>
            <a:normAutofit lnSpcReduction="10000"/>
          </a:bodyPr>
          <a:lstStyle/>
          <a:p>
            <a:pPr marL="344488" indent="-344488">
              <a:buSzPct val="100000"/>
              <a:buFont typeface="Wingdings" panose="05000000000000000000" pitchFamily="2" charset="2"/>
              <a:buChar char="Ø"/>
            </a:pPr>
            <a:r>
              <a:rPr lang="en-US" dirty="0">
                <a:solidFill>
                  <a:schemeClr val="bg1"/>
                </a:solidFill>
              </a:rPr>
              <a:t>Your Pi has been configured</a:t>
            </a:r>
          </a:p>
          <a:p>
            <a:pPr lvl="1">
              <a:lnSpc>
                <a:spcPct val="130000"/>
              </a:lnSpc>
              <a:buClr>
                <a:schemeClr val="bg1"/>
              </a:buClr>
              <a:buSzPct val="100000"/>
            </a:pPr>
            <a:r>
              <a:rPr lang="en-US" sz="1900" dirty="0" err="1">
                <a:solidFill>
                  <a:schemeClr val="bg1"/>
                </a:solidFill>
              </a:rPr>
              <a:t>WiFi</a:t>
            </a:r>
            <a:r>
              <a:rPr lang="en-US" sz="1900" dirty="0">
                <a:solidFill>
                  <a:schemeClr val="bg1"/>
                </a:solidFill>
              </a:rPr>
              <a:t> IP address labeled on clear case</a:t>
            </a:r>
          </a:p>
          <a:p>
            <a:pPr lvl="1">
              <a:lnSpc>
                <a:spcPct val="130000"/>
              </a:lnSpc>
              <a:buClr>
                <a:schemeClr val="bg1"/>
              </a:buClr>
              <a:buSzPct val="100000"/>
            </a:pPr>
            <a:r>
              <a:rPr lang="en-US" sz="1900" dirty="0">
                <a:solidFill>
                  <a:schemeClr val="bg1"/>
                </a:solidFill>
              </a:rPr>
              <a:t>Wired add 100 to your </a:t>
            </a:r>
            <a:r>
              <a:rPr lang="en-US" sz="1900" dirty="0" err="1">
                <a:solidFill>
                  <a:schemeClr val="bg1"/>
                </a:solidFill>
              </a:rPr>
              <a:t>WiFi</a:t>
            </a:r>
            <a:r>
              <a:rPr lang="en-US" sz="1900" dirty="0">
                <a:solidFill>
                  <a:schemeClr val="bg1"/>
                </a:solidFill>
              </a:rPr>
              <a:t> address. </a:t>
            </a:r>
            <a:r>
              <a:rPr lang="en-US" sz="1900" dirty="0" err="1">
                <a:solidFill>
                  <a:schemeClr val="bg1"/>
                </a:solidFill>
              </a:rPr>
              <a:t>i.e</a:t>
            </a:r>
            <a:r>
              <a:rPr lang="en-US" sz="1900" dirty="0">
                <a:solidFill>
                  <a:schemeClr val="bg1"/>
                </a:solidFill>
              </a:rPr>
              <a:t>) 192.168.1.101 =&gt; 192.168.1.201</a:t>
            </a:r>
          </a:p>
          <a:p>
            <a:pPr lvl="1">
              <a:lnSpc>
                <a:spcPct val="130000"/>
              </a:lnSpc>
              <a:buClr>
                <a:schemeClr val="bg1"/>
              </a:buClr>
              <a:buSzPct val="100000"/>
            </a:pPr>
            <a:r>
              <a:rPr lang="en-US" sz="1900" dirty="0">
                <a:solidFill>
                  <a:schemeClr val="bg1"/>
                </a:solidFill>
              </a:rPr>
              <a:t>Keyboard English</a:t>
            </a:r>
          </a:p>
          <a:p>
            <a:pPr marL="344488" lvl="1" indent="-344488">
              <a:spcBef>
                <a:spcPts val="1000"/>
              </a:spcBef>
              <a:buClr>
                <a:schemeClr val="bg1"/>
              </a:buClr>
              <a:buSzPct val="100000"/>
              <a:buFont typeface="Wingdings" panose="05000000000000000000" pitchFamily="2" charset="2"/>
              <a:buChar char="Ø"/>
            </a:pPr>
            <a:r>
              <a:rPr lang="en-US" sz="2400" dirty="0">
                <a:solidFill>
                  <a:schemeClr val="bg1"/>
                </a:solidFill>
              </a:rPr>
              <a:t>If you have a problem with networking, remove </a:t>
            </a:r>
            <a:r>
              <a:rPr lang="en-US" sz="2400" dirty="0" err="1">
                <a:solidFill>
                  <a:schemeClr val="bg1"/>
                </a:solidFill>
              </a:rPr>
              <a:t>WiFi</a:t>
            </a:r>
            <a:r>
              <a:rPr lang="en-US" sz="2400" dirty="0">
                <a:solidFill>
                  <a:schemeClr val="bg1"/>
                </a:solidFill>
              </a:rPr>
              <a:t> USB dongle, </a:t>
            </a:r>
            <a:r>
              <a:rPr lang="en-US" sz="2200" dirty="0">
                <a:solidFill>
                  <a:schemeClr val="bg1"/>
                </a:solidFill>
              </a:rPr>
              <a:t>and connect LAN cable</a:t>
            </a:r>
          </a:p>
          <a:p>
            <a:pPr lvl="1">
              <a:lnSpc>
                <a:spcPct val="140000"/>
              </a:lnSpc>
              <a:buClr>
                <a:schemeClr val="bg1"/>
              </a:buClr>
              <a:buSzPct val="100000"/>
            </a:pPr>
            <a:r>
              <a:rPr lang="en-US" sz="1900" dirty="0">
                <a:solidFill>
                  <a:schemeClr val="bg1"/>
                </a:solidFill>
              </a:rPr>
              <a:t>Then, access to the given IP address for wired network using Remote Desktop or SSH</a:t>
            </a:r>
          </a:p>
          <a:p>
            <a:pPr marL="0" lvl="1" indent="0">
              <a:lnSpc>
                <a:spcPct val="130000"/>
              </a:lnSpc>
              <a:buClr>
                <a:schemeClr val="bg1"/>
              </a:buClr>
              <a:buSzPct val="100000"/>
              <a:buNone/>
            </a:pPr>
            <a:r>
              <a:rPr lang="en-US" sz="2400" dirty="0"/>
              <a:t>You cannot connect </a:t>
            </a:r>
            <a:r>
              <a:rPr lang="en-US" sz="2400" dirty="0" err="1"/>
              <a:t>WiFi</a:t>
            </a:r>
            <a:r>
              <a:rPr lang="en-US" sz="2400" dirty="0"/>
              <a:t>/Wired at the same time (due to the routing configuration)</a:t>
            </a:r>
            <a:br>
              <a:rPr lang="en-US" sz="2400" dirty="0"/>
            </a:br>
            <a:endParaRPr lang="en-US" sz="2400" dirty="0">
              <a:solidFill>
                <a:schemeClr val="bg1"/>
              </a:solidFill>
            </a:endParaRPr>
          </a:p>
        </p:txBody>
      </p:sp>
      <p:sp>
        <p:nvSpPr>
          <p:cNvPr id="7" name="Date Placeholder 6">
            <a:extLst>
              <a:ext uri="{FF2B5EF4-FFF2-40B4-BE49-F238E27FC236}">
                <a16:creationId xmlns:a16="http://schemas.microsoft.com/office/drawing/2014/main" id="{37FE726D-5BF2-4459-9540-A5DA54D4D43B}"/>
              </a:ext>
            </a:extLst>
          </p:cNvPr>
          <p:cNvSpPr>
            <a:spLocks noGrp="1"/>
          </p:cNvSpPr>
          <p:nvPr>
            <p:ph type="dt" sz="half" idx="10"/>
          </p:nvPr>
        </p:nvSpPr>
        <p:spPr/>
        <p:txBody>
          <a:bodyPr/>
          <a:lstStyle/>
          <a:p>
            <a:fld id="{AC423FD2-9580-4E7B-8348-E8C501A366DF}" type="datetime1">
              <a:rPr lang="en-US" smtClean="0"/>
              <a:t>8/14/2018</a:t>
            </a:fld>
            <a:endParaRPr lang="en-US" dirty="0"/>
          </a:p>
        </p:txBody>
      </p:sp>
      <p:sp>
        <p:nvSpPr>
          <p:cNvPr id="8" name="Footer Placeholder 7">
            <a:extLst>
              <a:ext uri="{FF2B5EF4-FFF2-40B4-BE49-F238E27FC236}">
                <a16:creationId xmlns:a16="http://schemas.microsoft.com/office/drawing/2014/main" id="{6E8CA8DF-5BC2-4311-9637-66CD1540BA8C}"/>
              </a:ext>
            </a:extLst>
          </p:cNvPr>
          <p:cNvSpPr>
            <a:spLocks noGrp="1"/>
          </p:cNvSpPr>
          <p:nvPr>
            <p:ph type="ftr" sz="quarter" idx="11"/>
          </p:nvPr>
        </p:nvSpPr>
        <p:spPr/>
        <p:txBody>
          <a:bodyPr/>
          <a:lstStyle/>
          <a:p>
            <a:r>
              <a:rPr lang="en-US"/>
              <a:t>IoT-TLU Lab</a:t>
            </a:r>
            <a:endParaRPr lang="en-US" dirty="0"/>
          </a:p>
        </p:txBody>
      </p:sp>
      <p:sp>
        <p:nvSpPr>
          <p:cNvPr id="9" name="Slide Number Placeholder 8">
            <a:extLst>
              <a:ext uri="{FF2B5EF4-FFF2-40B4-BE49-F238E27FC236}">
                <a16:creationId xmlns:a16="http://schemas.microsoft.com/office/drawing/2014/main" id="{4BAC3A56-37FE-419E-B314-60571E208A64}"/>
              </a:ext>
            </a:extLst>
          </p:cNvPr>
          <p:cNvSpPr>
            <a:spLocks noGrp="1"/>
          </p:cNvSpPr>
          <p:nvPr>
            <p:ph type="sldNum" sz="quarter" idx="12"/>
          </p:nvPr>
        </p:nvSpPr>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3424326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11" name="Rectangle 5">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2" name="Freeform 6">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7">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8">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9">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10">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1">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2">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3">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4">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5">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Line 16">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8">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9">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20">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Rectangle 21">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8" name="Freeform 22">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3">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4">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5">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6">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7">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8">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9">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30">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1">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39" name="Group 38">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40" name="Freeform 32">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33">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4">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5">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6">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7">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8">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9">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0">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Rectangle 41">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cxnSp>
        <p:nvCxnSpPr>
          <p:cNvPr id="51" name="Straight Connector 50">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028D102-9822-4044-B691-17AB573EED48}"/>
              </a:ext>
            </a:extLst>
          </p:cNvPr>
          <p:cNvSpPr>
            <a:spLocks noGrp="1"/>
          </p:cNvSpPr>
          <p:nvPr>
            <p:ph type="title"/>
          </p:nvPr>
        </p:nvSpPr>
        <p:spPr>
          <a:xfrm>
            <a:off x="779462" y="1082673"/>
            <a:ext cx="3231367" cy="4708528"/>
          </a:xfrm>
        </p:spPr>
        <p:txBody>
          <a:bodyPr>
            <a:normAutofit/>
          </a:bodyPr>
          <a:lstStyle/>
          <a:p>
            <a:pPr algn="r"/>
            <a:r>
              <a:rPr lang="en-US" sz="4000" dirty="0"/>
              <a:t>Get started with Raspberry pi</a:t>
            </a:r>
          </a:p>
        </p:txBody>
      </p:sp>
      <p:sp>
        <p:nvSpPr>
          <p:cNvPr id="3" name="Content Placeholder 2">
            <a:extLst>
              <a:ext uri="{FF2B5EF4-FFF2-40B4-BE49-F238E27FC236}">
                <a16:creationId xmlns:a16="http://schemas.microsoft.com/office/drawing/2014/main" id="{DC080AE3-43C7-4C2A-A5EB-452ACA6A8F22}"/>
              </a:ext>
            </a:extLst>
          </p:cNvPr>
          <p:cNvSpPr>
            <a:spLocks noGrp="1"/>
          </p:cNvSpPr>
          <p:nvPr>
            <p:ph idx="1"/>
          </p:nvPr>
        </p:nvSpPr>
        <p:spPr>
          <a:xfrm>
            <a:off x="5297763" y="1082673"/>
            <a:ext cx="5751237" cy="4708528"/>
          </a:xfrm>
        </p:spPr>
        <p:txBody>
          <a:bodyPr anchor="ctr">
            <a:normAutofit/>
          </a:bodyPr>
          <a:lstStyle/>
          <a:p>
            <a:r>
              <a:rPr lang="en-US" altLang="zh-TW" b="1" dirty="0">
                <a:solidFill>
                  <a:schemeClr val="folHlink"/>
                </a:solidFill>
              </a:rPr>
              <a:t>First Rules</a:t>
            </a:r>
          </a:p>
          <a:p>
            <a:r>
              <a:rPr lang="en-US" altLang="zh-TW" b="1" dirty="0">
                <a:solidFill>
                  <a:schemeClr val="folHlink"/>
                </a:solidFill>
              </a:rPr>
              <a:t>Overview of Raspberry Pi</a:t>
            </a:r>
          </a:p>
          <a:p>
            <a:r>
              <a:rPr lang="en-US" altLang="zh-TW" b="1" dirty="0">
                <a:solidFill>
                  <a:schemeClr val="folHlink"/>
                </a:solidFill>
              </a:rPr>
              <a:t>Start a Raspberry Pi</a:t>
            </a:r>
          </a:p>
          <a:p>
            <a:r>
              <a:rPr lang="en-US" altLang="zh-TW" b="1" dirty="0"/>
              <a:t>Lab #1: Controlling a LED – GPIO</a:t>
            </a:r>
          </a:p>
          <a:p>
            <a:r>
              <a:rPr lang="en-US" altLang="zh-TW" b="1" dirty="0">
                <a:solidFill>
                  <a:schemeClr val="folHlink"/>
                </a:solidFill>
              </a:rPr>
              <a:t>Lab #2: Displaying on LCD 16x2 I2C</a:t>
            </a:r>
          </a:p>
        </p:txBody>
      </p:sp>
      <p:sp>
        <p:nvSpPr>
          <p:cNvPr id="7" name="Date Placeholder 6">
            <a:extLst>
              <a:ext uri="{FF2B5EF4-FFF2-40B4-BE49-F238E27FC236}">
                <a16:creationId xmlns:a16="http://schemas.microsoft.com/office/drawing/2014/main" id="{EFA71CA9-E54E-441C-87C1-FE895815A522}"/>
              </a:ext>
            </a:extLst>
          </p:cNvPr>
          <p:cNvSpPr>
            <a:spLocks noGrp="1"/>
          </p:cNvSpPr>
          <p:nvPr>
            <p:ph type="dt" sz="half" idx="10"/>
          </p:nvPr>
        </p:nvSpPr>
        <p:spPr/>
        <p:txBody>
          <a:bodyPr/>
          <a:lstStyle/>
          <a:p>
            <a:fld id="{25BDEB16-C4AC-46C0-A197-C7706389C730}" type="datetime1">
              <a:rPr lang="en-US" smtClean="0"/>
              <a:t>8/14/2018</a:t>
            </a:fld>
            <a:endParaRPr lang="en-US" dirty="0"/>
          </a:p>
        </p:txBody>
      </p:sp>
      <p:sp>
        <p:nvSpPr>
          <p:cNvPr id="9" name="Footer Placeholder 8">
            <a:extLst>
              <a:ext uri="{FF2B5EF4-FFF2-40B4-BE49-F238E27FC236}">
                <a16:creationId xmlns:a16="http://schemas.microsoft.com/office/drawing/2014/main" id="{FF2FAB87-920D-4F9E-8915-763D5D2DCB0F}"/>
              </a:ext>
            </a:extLst>
          </p:cNvPr>
          <p:cNvSpPr>
            <a:spLocks noGrp="1"/>
          </p:cNvSpPr>
          <p:nvPr>
            <p:ph type="ftr" sz="quarter" idx="11"/>
          </p:nvPr>
        </p:nvSpPr>
        <p:spPr/>
        <p:txBody>
          <a:bodyPr/>
          <a:lstStyle/>
          <a:p>
            <a:r>
              <a:rPr lang="en-US"/>
              <a:t>IoT-TLU Lab</a:t>
            </a:r>
            <a:endParaRPr lang="en-US" dirty="0"/>
          </a:p>
        </p:txBody>
      </p:sp>
      <p:sp>
        <p:nvSpPr>
          <p:cNvPr id="38" name="Slide Number Placeholder 37">
            <a:extLst>
              <a:ext uri="{FF2B5EF4-FFF2-40B4-BE49-F238E27FC236}">
                <a16:creationId xmlns:a16="http://schemas.microsoft.com/office/drawing/2014/main" id="{BFADADE9-5694-4A35-AC34-42CEB15960EA}"/>
              </a:ext>
            </a:extLst>
          </p:cNvPr>
          <p:cNvSpPr>
            <a:spLocks noGrp="1"/>
          </p:cNvSpPr>
          <p:nvPr>
            <p:ph type="sldNum" sz="quarter" idx="12"/>
          </p:nvPr>
        </p:nvSpPr>
        <p:spPr/>
        <p:txBody>
          <a:bodyPr/>
          <a:lstStyle/>
          <a:p>
            <a:fld id="{6D22F896-40B5-4ADD-8801-0D06FADFA095}" type="slidenum">
              <a:rPr lang="en-US" smtClean="0"/>
              <a:t>14</a:t>
            </a:fld>
            <a:endParaRPr lang="en-US" dirty="0"/>
          </a:p>
        </p:txBody>
      </p:sp>
    </p:spTree>
    <p:extLst>
      <p:ext uri="{BB962C8B-B14F-4D97-AF65-F5344CB8AC3E}">
        <p14:creationId xmlns:p14="http://schemas.microsoft.com/office/powerpoint/2010/main" val="4107819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3244289-6F95-4224-967F-C4EFE2C9836A}"/>
              </a:ext>
            </a:extLst>
          </p:cNvPr>
          <p:cNvSpPr>
            <a:spLocks noGrp="1"/>
          </p:cNvSpPr>
          <p:nvPr>
            <p:ph type="dt" sz="half" idx="10"/>
          </p:nvPr>
        </p:nvSpPr>
        <p:spPr/>
        <p:txBody>
          <a:bodyPr/>
          <a:lstStyle/>
          <a:p>
            <a:fld id="{3860993B-21CE-4E8B-950B-4908503AD290}" type="datetime1">
              <a:rPr lang="en-US" smtClean="0"/>
              <a:t>8/14/2018</a:t>
            </a:fld>
            <a:endParaRPr lang="en-US" dirty="0"/>
          </a:p>
        </p:txBody>
      </p:sp>
      <p:sp>
        <p:nvSpPr>
          <p:cNvPr id="5" name="Footer Placeholder 4">
            <a:extLst>
              <a:ext uri="{FF2B5EF4-FFF2-40B4-BE49-F238E27FC236}">
                <a16:creationId xmlns:a16="http://schemas.microsoft.com/office/drawing/2014/main" id="{5CE6D2DF-868D-4FDA-83A7-C6DEA58DBAA4}"/>
              </a:ext>
            </a:extLst>
          </p:cNvPr>
          <p:cNvSpPr>
            <a:spLocks noGrp="1"/>
          </p:cNvSpPr>
          <p:nvPr>
            <p:ph type="ftr" sz="quarter" idx="11"/>
          </p:nvPr>
        </p:nvSpPr>
        <p:spPr/>
        <p:txBody>
          <a:bodyPr/>
          <a:lstStyle/>
          <a:p>
            <a:r>
              <a:rPr lang="en-US"/>
              <a:t>IoT-TLU Lab</a:t>
            </a:r>
            <a:endParaRPr lang="en-US" dirty="0"/>
          </a:p>
        </p:txBody>
      </p:sp>
      <p:sp>
        <p:nvSpPr>
          <p:cNvPr id="6" name="Slide Number Placeholder 5">
            <a:extLst>
              <a:ext uri="{FF2B5EF4-FFF2-40B4-BE49-F238E27FC236}">
                <a16:creationId xmlns:a16="http://schemas.microsoft.com/office/drawing/2014/main" id="{E3CFE15C-8D39-4C37-9AA6-98FE263870B4}"/>
              </a:ext>
            </a:extLst>
          </p:cNvPr>
          <p:cNvSpPr>
            <a:spLocks noGrp="1"/>
          </p:cNvSpPr>
          <p:nvPr>
            <p:ph type="sldNum" sz="quarter" idx="12"/>
          </p:nvPr>
        </p:nvSpPr>
        <p:spPr/>
        <p:txBody>
          <a:bodyPr/>
          <a:lstStyle/>
          <a:p>
            <a:fld id="{6D22F896-40B5-4ADD-8801-0D06FADFA095}" type="slidenum">
              <a:rPr lang="en-US" smtClean="0"/>
              <a:t>15</a:t>
            </a:fld>
            <a:endParaRPr lang="en-US" dirty="0"/>
          </a:p>
        </p:txBody>
      </p:sp>
      <p:pic>
        <p:nvPicPr>
          <p:cNvPr id="9" name="Picture 8">
            <a:extLst>
              <a:ext uri="{FF2B5EF4-FFF2-40B4-BE49-F238E27FC236}">
                <a16:creationId xmlns:a16="http://schemas.microsoft.com/office/drawing/2014/main" id="{FD8E4C14-FE88-4A85-8180-A4035B7A5624}"/>
              </a:ext>
            </a:extLst>
          </p:cNvPr>
          <p:cNvPicPr>
            <a:picLocks noChangeAspect="1"/>
          </p:cNvPicPr>
          <p:nvPr/>
        </p:nvPicPr>
        <p:blipFill>
          <a:blip r:embed="rId2"/>
          <a:stretch>
            <a:fillRect/>
          </a:stretch>
        </p:blipFill>
        <p:spPr>
          <a:xfrm>
            <a:off x="1163636" y="0"/>
            <a:ext cx="5565409" cy="6875884"/>
          </a:xfrm>
          <a:prstGeom prst="rect">
            <a:avLst/>
          </a:prstGeom>
        </p:spPr>
      </p:pic>
      <p:sp>
        <p:nvSpPr>
          <p:cNvPr id="10" name="Title 1">
            <a:extLst>
              <a:ext uri="{FF2B5EF4-FFF2-40B4-BE49-F238E27FC236}">
                <a16:creationId xmlns:a16="http://schemas.microsoft.com/office/drawing/2014/main" id="{202B1F2C-4259-4789-96EA-810E95AE31B3}"/>
              </a:ext>
            </a:extLst>
          </p:cNvPr>
          <p:cNvSpPr>
            <a:spLocks noGrp="1"/>
          </p:cNvSpPr>
          <p:nvPr>
            <p:ph type="title"/>
          </p:nvPr>
        </p:nvSpPr>
        <p:spPr>
          <a:xfrm>
            <a:off x="7010401" y="2371952"/>
            <a:ext cx="4926692" cy="1478570"/>
          </a:xfrm>
        </p:spPr>
        <p:txBody>
          <a:bodyPr>
            <a:normAutofit/>
          </a:bodyPr>
          <a:lstStyle/>
          <a:p>
            <a:r>
              <a:rPr lang="en-US" sz="2800" dirty="0"/>
              <a:t>Raspberry pi 3 - Extension</a:t>
            </a:r>
            <a:endParaRPr lang="en-US" sz="2800" cap="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17053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C44F-1973-4907-A81E-7725272361C4}"/>
              </a:ext>
            </a:extLst>
          </p:cNvPr>
          <p:cNvSpPr>
            <a:spLocks noGrp="1"/>
          </p:cNvSpPr>
          <p:nvPr>
            <p:ph type="title"/>
          </p:nvPr>
        </p:nvSpPr>
        <p:spPr>
          <a:xfrm>
            <a:off x="1141413" y="0"/>
            <a:ext cx="9905998" cy="1478570"/>
          </a:xfrm>
        </p:spPr>
        <p:txBody>
          <a:bodyPr/>
          <a:lstStyle/>
          <a:p>
            <a:r>
              <a:rPr lang="en-US" cap="none" dirty="0">
                <a:latin typeface="Arial" panose="020B0604020202020204" pitchFamily="34" charset="0"/>
                <a:cs typeface="Arial" panose="020B0604020202020204" pitchFamily="34" charset="0"/>
              </a:rPr>
              <a:t>Controlling a LED - Circuit </a:t>
            </a:r>
          </a:p>
        </p:txBody>
      </p:sp>
      <p:sp>
        <p:nvSpPr>
          <p:cNvPr id="4" name="Content Placeholder 3">
            <a:extLst>
              <a:ext uri="{FF2B5EF4-FFF2-40B4-BE49-F238E27FC236}">
                <a16:creationId xmlns:a16="http://schemas.microsoft.com/office/drawing/2014/main" id="{A122FC96-6274-45C7-9DEB-4741D5891082}"/>
              </a:ext>
            </a:extLst>
          </p:cNvPr>
          <p:cNvSpPr>
            <a:spLocks noGrp="1"/>
          </p:cNvSpPr>
          <p:nvPr>
            <p:ph idx="1"/>
          </p:nvPr>
        </p:nvSpPr>
        <p:spPr>
          <a:xfrm>
            <a:off x="1141412" y="1630017"/>
            <a:ext cx="9905999" cy="4598505"/>
          </a:xfrm>
        </p:spPr>
        <p:txBody>
          <a:bodyPr>
            <a:normAutofit/>
          </a:bodyPr>
          <a:lstStyle/>
          <a:p>
            <a:pPr marL="287338" lvl="1">
              <a:lnSpc>
                <a:spcPct val="130000"/>
              </a:lnSpc>
              <a:buClr>
                <a:schemeClr val="bg1"/>
              </a:buClr>
              <a:buSzPct val="100000"/>
            </a:pPr>
            <a:r>
              <a:rPr lang="en-US" sz="1900" dirty="0">
                <a:solidFill>
                  <a:schemeClr val="bg1"/>
                </a:solidFill>
              </a:rPr>
              <a:t>Now you know how to create the circuit for LED</a:t>
            </a:r>
          </a:p>
          <a:p>
            <a:pPr marL="287338" lvl="1">
              <a:lnSpc>
                <a:spcPct val="130000"/>
              </a:lnSpc>
              <a:buClr>
                <a:schemeClr val="bg1"/>
              </a:buClr>
              <a:buSzPct val="100000"/>
            </a:pPr>
            <a:r>
              <a:rPr lang="en-US" sz="1900" dirty="0">
                <a:solidFill>
                  <a:schemeClr val="bg1"/>
                </a:solidFill>
              </a:rPr>
              <a:t>We control LED via software, so it blinks </a:t>
            </a:r>
          </a:p>
          <a:p>
            <a:pPr marL="287338" lvl="1">
              <a:lnSpc>
                <a:spcPct val="130000"/>
              </a:lnSpc>
              <a:buClr>
                <a:schemeClr val="bg1"/>
              </a:buClr>
              <a:buSzPct val="100000"/>
            </a:pPr>
            <a:r>
              <a:rPr lang="en-US" sz="1900" dirty="0">
                <a:solidFill>
                  <a:schemeClr val="bg1"/>
                </a:solidFill>
              </a:rPr>
              <a:t>In order to control the current to LED, you use GPIO of pin headers </a:t>
            </a:r>
            <a:br>
              <a:rPr lang="en-US" sz="2400" dirty="0"/>
            </a:br>
            <a:br>
              <a:rPr lang="en-US" sz="2400" dirty="0"/>
            </a:br>
            <a:br>
              <a:rPr lang="en-US" sz="2400" dirty="0"/>
            </a:br>
            <a:endParaRPr lang="en-US" sz="2400" dirty="0">
              <a:solidFill>
                <a:schemeClr val="bg1"/>
              </a:solidFill>
            </a:endParaRPr>
          </a:p>
        </p:txBody>
      </p:sp>
      <p:sp>
        <p:nvSpPr>
          <p:cNvPr id="7" name="Date Placeholder 6">
            <a:extLst>
              <a:ext uri="{FF2B5EF4-FFF2-40B4-BE49-F238E27FC236}">
                <a16:creationId xmlns:a16="http://schemas.microsoft.com/office/drawing/2014/main" id="{37FE726D-5BF2-4459-9540-A5DA54D4D43B}"/>
              </a:ext>
            </a:extLst>
          </p:cNvPr>
          <p:cNvSpPr>
            <a:spLocks noGrp="1"/>
          </p:cNvSpPr>
          <p:nvPr>
            <p:ph type="dt" sz="half" idx="10"/>
          </p:nvPr>
        </p:nvSpPr>
        <p:spPr/>
        <p:txBody>
          <a:bodyPr/>
          <a:lstStyle/>
          <a:p>
            <a:fld id="{6DEF46A8-3BA6-4344-A754-9A425B60B602}" type="datetime1">
              <a:rPr lang="en-US" smtClean="0"/>
              <a:t>8/14/2018</a:t>
            </a:fld>
            <a:endParaRPr lang="en-US" dirty="0"/>
          </a:p>
        </p:txBody>
      </p:sp>
      <p:sp>
        <p:nvSpPr>
          <p:cNvPr id="8" name="Footer Placeholder 7">
            <a:extLst>
              <a:ext uri="{FF2B5EF4-FFF2-40B4-BE49-F238E27FC236}">
                <a16:creationId xmlns:a16="http://schemas.microsoft.com/office/drawing/2014/main" id="{6E8CA8DF-5BC2-4311-9637-66CD1540BA8C}"/>
              </a:ext>
            </a:extLst>
          </p:cNvPr>
          <p:cNvSpPr>
            <a:spLocks noGrp="1"/>
          </p:cNvSpPr>
          <p:nvPr>
            <p:ph type="ftr" sz="quarter" idx="11"/>
          </p:nvPr>
        </p:nvSpPr>
        <p:spPr/>
        <p:txBody>
          <a:bodyPr/>
          <a:lstStyle/>
          <a:p>
            <a:r>
              <a:rPr lang="en-US"/>
              <a:t>IoT-TLU Lab</a:t>
            </a:r>
            <a:endParaRPr lang="en-US" dirty="0"/>
          </a:p>
        </p:txBody>
      </p:sp>
      <p:sp>
        <p:nvSpPr>
          <p:cNvPr id="9" name="Slide Number Placeholder 8">
            <a:extLst>
              <a:ext uri="{FF2B5EF4-FFF2-40B4-BE49-F238E27FC236}">
                <a16:creationId xmlns:a16="http://schemas.microsoft.com/office/drawing/2014/main" id="{4BAC3A56-37FE-419E-B314-60571E208A64}"/>
              </a:ext>
            </a:extLst>
          </p:cNvPr>
          <p:cNvSpPr>
            <a:spLocks noGrp="1"/>
          </p:cNvSpPr>
          <p:nvPr>
            <p:ph type="sldNum" sz="quarter" idx="12"/>
          </p:nvPr>
        </p:nvSpPr>
        <p:spPr/>
        <p:txBody>
          <a:bodyPr/>
          <a:lstStyle/>
          <a:p>
            <a:fld id="{6D22F896-40B5-4ADD-8801-0D06FADFA095}" type="slidenum">
              <a:rPr lang="en-US" smtClean="0"/>
              <a:t>16</a:t>
            </a:fld>
            <a:endParaRPr lang="en-US" dirty="0"/>
          </a:p>
        </p:txBody>
      </p:sp>
      <p:pic>
        <p:nvPicPr>
          <p:cNvPr id="3" name="Picture 2">
            <a:extLst>
              <a:ext uri="{FF2B5EF4-FFF2-40B4-BE49-F238E27FC236}">
                <a16:creationId xmlns:a16="http://schemas.microsoft.com/office/drawing/2014/main" id="{84E30169-1E85-4257-A877-0AFD83212AE9}"/>
              </a:ext>
            </a:extLst>
          </p:cNvPr>
          <p:cNvPicPr>
            <a:picLocks noChangeAspect="1"/>
          </p:cNvPicPr>
          <p:nvPr/>
        </p:nvPicPr>
        <p:blipFill>
          <a:blip r:embed="rId2"/>
          <a:stretch>
            <a:fillRect/>
          </a:stretch>
        </p:blipFill>
        <p:spPr>
          <a:xfrm>
            <a:off x="3589867" y="3273627"/>
            <a:ext cx="5086840" cy="3106342"/>
          </a:xfrm>
          <a:prstGeom prst="rect">
            <a:avLst/>
          </a:prstGeom>
        </p:spPr>
      </p:pic>
    </p:spTree>
    <p:extLst>
      <p:ext uri="{BB962C8B-B14F-4D97-AF65-F5344CB8AC3E}">
        <p14:creationId xmlns:p14="http://schemas.microsoft.com/office/powerpoint/2010/main" val="532541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C44F-1973-4907-A81E-7725272361C4}"/>
              </a:ext>
            </a:extLst>
          </p:cNvPr>
          <p:cNvSpPr>
            <a:spLocks noGrp="1"/>
          </p:cNvSpPr>
          <p:nvPr>
            <p:ph type="title"/>
          </p:nvPr>
        </p:nvSpPr>
        <p:spPr>
          <a:xfrm>
            <a:off x="1141413" y="0"/>
            <a:ext cx="9905998" cy="1478570"/>
          </a:xfrm>
        </p:spPr>
        <p:txBody>
          <a:bodyPr/>
          <a:lstStyle/>
          <a:p>
            <a:r>
              <a:rPr lang="en-US" cap="none" dirty="0">
                <a:latin typeface="Arial" panose="020B0604020202020204" pitchFamily="34" charset="0"/>
                <a:cs typeface="Arial" panose="020B0604020202020204" pitchFamily="34" charset="0"/>
              </a:rPr>
              <a:t>Controlling a LED - Circuit </a:t>
            </a:r>
          </a:p>
        </p:txBody>
      </p:sp>
      <p:sp>
        <p:nvSpPr>
          <p:cNvPr id="4" name="Content Placeholder 3">
            <a:extLst>
              <a:ext uri="{FF2B5EF4-FFF2-40B4-BE49-F238E27FC236}">
                <a16:creationId xmlns:a16="http://schemas.microsoft.com/office/drawing/2014/main" id="{A122FC96-6274-45C7-9DEB-4741D5891082}"/>
              </a:ext>
            </a:extLst>
          </p:cNvPr>
          <p:cNvSpPr>
            <a:spLocks noGrp="1"/>
          </p:cNvSpPr>
          <p:nvPr>
            <p:ph idx="1"/>
          </p:nvPr>
        </p:nvSpPr>
        <p:spPr>
          <a:xfrm>
            <a:off x="1141412" y="1630017"/>
            <a:ext cx="9905999" cy="4598505"/>
          </a:xfrm>
        </p:spPr>
        <p:txBody>
          <a:bodyPr>
            <a:normAutofit/>
          </a:bodyPr>
          <a:lstStyle/>
          <a:p>
            <a:pPr marL="287338" lvl="1">
              <a:lnSpc>
                <a:spcPct val="130000"/>
              </a:lnSpc>
              <a:buClr>
                <a:schemeClr val="bg1"/>
              </a:buClr>
              <a:buSzPct val="100000"/>
            </a:pPr>
            <a:r>
              <a:rPr lang="en-US" sz="1900" dirty="0">
                <a:solidFill>
                  <a:schemeClr val="bg1"/>
                </a:solidFill>
              </a:rPr>
              <a:t>How to read value of a resistor</a:t>
            </a:r>
            <a:br>
              <a:rPr lang="en-US" sz="2400" dirty="0"/>
            </a:br>
            <a:br>
              <a:rPr lang="en-US" sz="2400" dirty="0"/>
            </a:br>
            <a:br>
              <a:rPr lang="en-US" sz="2400" dirty="0"/>
            </a:br>
            <a:endParaRPr lang="en-US" sz="2400" dirty="0">
              <a:solidFill>
                <a:schemeClr val="bg1"/>
              </a:solidFill>
            </a:endParaRPr>
          </a:p>
        </p:txBody>
      </p:sp>
      <p:sp>
        <p:nvSpPr>
          <p:cNvPr id="7" name="Date Placeholder 6">
            <a:extLst>
              <a:ext uri="{FF2B5EF4-FFF2-40B4-BE49-F238E27FC236}">
                <a16:creationId xmlns:a16="http://schemas.microsoft.com/office/drawing/2014/main" id="{37FE726D-5BF2-4459-9540-A5DA54D4D43B}"/>
              </a:ext>
            </a:extLst>
          </p:cNvPr>
          <p:cNvSpPr>
            <a:spLocks noGrp="1"/>
          </p:cNvSpPr>
          <p:nvPr>
            <p:ph type="dt" sz="half" idx="10"/>
          </p:nvPr>
        </p:nvSpPr>
        <p:spPr/>
        <p:txBody>
          <a:bodyPr/>
          <a:lstStyle/>
          <a:p>
            <a:fld id="{6DEF46A8-3BA6-4344-A754-9A425B60B602}" type="datetime1">
              <a:rPr lang="en-US" smtClean="0"/>
              <a:t>8/14/2018</a:t>
            </a:fld>
            <a:endParaRPr lang="en-US" dirty="0"/>
          </a:p>
        </p:txBody>
      </p:sp>
      <p:sp>
        <p:nvSpPr>
          <p:cNvPr id="8" name="Footer Placeholder 7">
            <a:extLst>
              <a:ext uri="{FF2B5EF4-FFF2-40B4-BE49-F238E27FC236}">
                <a16:creationId xmlns:a16="http://schemas.microsoft.com/office/drawing/2014/main" id="{6E8CA8DF-5BC2-4311-9637-66CD1540BA8C}"/>
              </a:ext>
            </a:extLst>
          </p:cNvPr>
          <p:cNvSpPr>
            <a:spLocks noGrp="1"/>
          </p:cNvSpPr>
          <p:nvPr>
            <p:ph type="ftr" sz="quarter" idx="11"/>
          </p:nvPr>
        </p:nvSpPr>
        <p:spPr/>
        <p:txBody>
          <a:bodyPr/>
          <a:lstStyle/>
          <a:p>
            <a:r>
              <a:rPr lang="en-US"/>
              <a:t>IoT-TLU Lab</a:t>
            </a:r>
            <a:endParaRPr lang="en-US" dirty="0"/>
          </a:p>
        </p:txBody>
      </p:sp>
      <p:sp>
        <p:nvSpPr>
          <p:cNvPr id="9" name="Slide Number Placeholder 8">
            <a:extLst>
              <a:ext uri="{FF2B5EF4-FFF2-40B4-BE49-F238E27FC236}">
                <a16:creationId xmlns:a16="http://schemas.microsoft.com/office/drawing/2014/main" id="{4BAC3A56-37FE-419E-B314-60571E208A64}"/>
              </a:ext>
            </a:extLst>
          </p:cNvPr>
          <p:cNvSpPr>
            <a:spLocks noGrp="1"/>
          </p:cNvSpPr>
          <p:nvPr>
            <p:ph type="sldNum" sz="quarter" idx="12"/>
          </p:nvPr>
        </p:nvSpPr>
        <p:spPr/>
        <p:txBody>
          <a:bodyPr/>
          <a:lstStyle/>
          <a:p>
            <a:fld id="{6D22F896-40B5-4ADD-8801-0D06FADFA095}" type="slidenum">
              <a:rPr lang="en-US" smtClean="0"/>
              <a:t>17</a:t>
            </a:fld>
            <a:endParaRPr lang="en-US" dirty="0"/>
          </a:p>
        </p:txBody>
      </p:sp>
      <p:pic>
        <p:nvPicPr>
          <p:cNvPr id="5" name="Picture 4">
            <a:extLst>
              <a:ext uri="{FF2B5EF4-FFF2-40B4-BE49-F238E27FC236}">
                <a16:creationId xmlns:a16="http://schemas.microsoft.com/office/drawing/2014/main" id="{5DC140AE-17B0-436D-AD92-D6F8554D0FA0}"/>
              </a:ext>
            </a:extLst>
          </p:cNvPr>
          <p:cNvPicPr>
            <a:picLocks noChangeAspect="1"/>
          </p:cNvPicPr>
          <p:nvPr/>
        </p:nvPicPr>
        <p:blipFill>
          <a:blip r:embed="rId2"/>
          <a:stretch>
            <a:fillRect/>
          </a:stretch>
        </p:blipFill>
        <p:spPr>
          <a:xfrm>
            <a:off x="1799868" y="2162175"/>
            <a:ext cx="1896931" cy="3219450"/>
          </a:xfrm>
          <a:prstGeom prst="rect">
            <a:avLst/>
          </a:prstGeom>
        </p:spPr>
      </p:pic>
      <p:sp>
        <p:nvSpPr>
          <p:cNvPr id="6" name="Rectangle 5">
            <a:extLst>
              <a:ext uri="{FF2B5EF4-FFF2-40B4-BE49-F238E27FC236}">
                <a16:creationId xmlns:a16="http://schemas.microsoft.com/office/drawing/2014/main" id="{40A27E52-3707-45F3-8859-5D74CDE918A1}"/>
              </a:ext>
            </a:extLst>
          </p:cNvPr>
          <p:cNvSpPr/>
          <p:nvPr/>
        </p:nvSpPr>
        <p:spPr>
          <a:xfrm>
            <a:off x="1957539" y="3653909"/>
            <a:ext cx="564578" cy="369332"/>
          </a:xfrm>
          <a:prstGeom prst="rect">
            <a:avLst/>
          </a:prstGeom>
        </p:spPr>
        <p:txBody>
          <a:bodyPr wrap="none">
            <a:spAutoFit/>
          </a:bodyPr>
          <a:lstStyle/>
          <a:p>
            <a:r>
              <a:rPr lang="en-US" dirty="0">
                <a:solidFill>
                  <a:schemeClr val="bg1"/>
                </a:solidFill>
              </a:rPr>
              <a:t>10K</a:t>
            </a:r>
            <a:endParaRPr lang="en-US" dirty="0"/>
          </a:p>
        </p:txBody>
      </p:sp>
      <p:pic>
        <p:nvPicPr>
          <p:cNvPr id="10" name="Picture 9">
            <a:extLst>
              <a:ext uri="{FF2B5EF4-FFF2-40B4-BE49-F238E27FC236}">
                <a16:creationId xmlns:a16="http://schemas.microsoft.com/office/drawing/2014/main" id="{2D07BD60-6915-4A22-AF8D-F2BC30797987}"/>
              </a:ext>
            </a:extLst>
          </p:cNvPr>
          <p:cNvPicPr>
            <a:picLocks noChangeAspect="1"/>
          </p:cNvPicPr>
          <p:nvPr/>
        </p:nvPicPr>
        <p:blipFill>
          <a:blip r:embed="rId3"/>
          <a:stretch>
            <a:fillRect/>
          </a:stretch>
        </p:blipFill>
        <p:spPr>
          <a:xfrm>
            <a:off x="5195155" y="2177011"/>
            <a:ext cx="1798511" cy="3189778"/>
          </a:xfrm>
          <a:prstGeom prst="rect">
            <a:avLst/>
          </a:prstGeom>
        </p:spPr>
      </p:pic>
      <p:sp>
        <p:nvSpPr>
          <p:cNvPr id="11" name="Rectangle 10">
            <a:extLst>
              <a:ext uri="{FF2B5EF4-FFF2-40B4-BE49-F238E27FC236}">
                <a16:creationId xmlns:a16="http://schemas.microsoft.com/office/drawing/2014/main" id="{70EA0993-558F-481E-B06A-7055819D5E89}"/>
              </a:ext>
            </a:extLst>
          </p:cNvPr>
          <p:cNvSpPr/>
          <p:nvPr/>
        </p:nvSpPr>
        <p:spPr>
          <a:xfrm>
            <a:off x="5285731" y="3587234"/>
            <a:ext cx="437940" cy="369332"/>
          </a:xfrm>
          <a:prstGeom prst="rect">
            <a:avLst/>
          </a:prstGeom>
        </p:spPr>
        <p:txBody>
          <a:bodyPr wrap="none">
            <a:spAutoFit/>
          </a:bodyPr>
          <a:lstStyle/>
          <a:p>
            <a:r>
              <a:rPr lang="en-US" dirty="0">
                <a:solidFill>
                  <a:schemeClr val="bg1"/>
                </a:solidFill>
              </a:rPr>
              <a:t>1K</a:t>
            </a:r>
            <a:endParaRPr lang="en-US" dirty="0"/>
          </a:p>
        </p:txBody>
      </p:sp>
      <p:pic>
        <p:nvPicPr>
          <p:cNvPr id="12" name="Picture 11">
            <a:extLst>
              <a:ext uri="{FF2B5EF4-FFF2-40B4-BE49-F238E27FC236}">
                <a16:creationId xmlns:a16="http://schemas.microsoft.com/office/drawing/2014/main" id="{B645644C-FE2F-44CC-ACDD-2DEC2B5F115B}"/>
              </a:ext>
            </a:extLst>
          </p:cNvPr>
          <p:cNvPicPr>
            <a:picLocks noChangeAspect="1"/>
          </p:cNvPicPr>
          <p:nvPr/>
        </p:nvPicPr>
        <p:blipFill>
          <a:blip r:embed="rId4"/>
          <a:stretch>
            <a:fillRect/>
          </a:stretch>
        </p:blipFill>
        <p:spPr>
          <a:xfrm>
            <a:off x="8042713" y="2236529"/>
            <a:ext cx="1815511" cy="3204091"/>
          </a:xfrm>
          <a:prstGeom prst="rect">
            <a:avLst/>
          </a:prstGeom>
        </p:spPr>
      </p:pic>
      <p:sp>
        <p:nvSpPr>
          <p:cNvPr id="13" name="Rectangle 12">
            <a:extLst>
              <a:ext uri="{FF2B5EF4-FFF2-40B4-BE49-F238E27FC236}">
                <a16:creationId xmlns:a16="http://schemas.microsoft.com/office/drawing/2014/main" id="{43629C49-2274-481A-B230-D8D2E4E9425E}"/>
              </a:ext>
            </a:extLst>
          </p:cNvPr>
          <p:cNvSpPr/>
          <p:nvPr/>
        </p:nvSpPr>
        <p:spPr>
          <a:xfrm>
            <a:off x="8036874" y="3606643"/>
            <a:ext cx="564578" cy="369332"/>
          </a:xfrm>
          <a:prstGeom prst="rect">
            <a:avLst/>
          </a:prstGeom>
        </p:spPr>
        <p:txBody>
          <a:bodyPr wrap="none">
            <a:spAutoFit/>
          </a:bodyPr>
          <a:lstStyle/>
          <a:p>
            <a:r>
              <a:rPr lang="en-US" dirty="0">
                <a:solidFill>
                  <a:schemeClr val="bg1"/>
                </a:solidFill>
              </a:rPr>
              <a:t>200</a:t>
            </a:r>
            <a:endParaRPr lang="en-US" dirty="0"/>
          </a:p>
        </p:txBody>
      </p:sp>
    </p:spTree>
    <p:extLst>
      <p:ext uri="{BB962C8B-B14F-4D97-AF65-F5344CB8AC3E}">
        <p14:creationId xmlns:p14="http://schemas.microsoft.com/office/powerpoint/2010/main" val="3833141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C44F-1973-4907-A81E-7725272361C4}"/>
              </a:ext>
            </a:extLst>
          </p:cNvPr>
          <p:cNvSpPr>
            <a:spLocks noGrp="1"/>
          </p:cNvSpPr>
          <p:nvPr>
            <p:ph type="title"/>
          </p:nvPr>
        </p:nvSpPr>
        <p:spPr>
          <a:xfrm>
            <a:off x="1141413" y="0"/>
            <a:ext cx="9905998" cy="1478570"/>
          </a:xfrm>
        </p:spPr>
        <p:txBody>
          <a:bodyPr/>
          <a:lstStyle/>
          <a:p>
            <a:r>
              <a:rPr lang="en-US" cap="none" dirty="0">
                <a:latin typeface="Arial" panose="020B0604020202020204" pitchFamily="34" charset="0"/>
                <a:cs typeface="Arial" panose="020B0604020202020204" pitchFamily="34" charset="0"/>
              </a:rPr>
              <a:t>Controlling a LED - Software </a:t>
            </a:r>
          </a:p>
        </p:txBody>
      </p:sp>
      <p:sp>
        <p:nvSpPr>
          <p:cNvPr id="4" name="Content Placeholder 3">
            <a:extLst>
              <a:ext uri="{FF2B5EF4-FFF2-40B4-BE49-F238E27FC236}">
                <a16:creationId xmlns:a16="http://schemas.microsoft.com/office/drawing/2014/main" id="{A122FC96-6274-45C7-9DEB-4741D5891082}"/>
              </a:ext>
            </a:extLst>
          </p:cNvPr>
          <p:cNvSpPr>
            <a:spLocks noGrp="1"/>
          </p:cNvSpPr>
          <p:nvPr>
            <p:ph idx="1"/>
          </p:nvPr>
        </p:nvSpPr>
        <p:spPr>
          <a:xfrm>
            <a:off x="1141412" y="1630017"/>
            <a:ext cx="9905999" cy="4598505"/>
          </a:xfrm>
        </p:spPr>
        <p:txBody>
          <a:bodyPr>
            <a:normAutofit/>
          </a:bodyPr>
          <a:lstStyle/>
          <a:p>
            <a:pPr marL="287338" lvl="1">
              <a:lnSpc>
                <a:spcPct val="130000"/>
              </a:lnSpc>
              <a:buClr>
                <a:schemeClr val="bg1"/>
              </a:buClr>
              <a:buSzPct val="100000"/>
            </a:pPr>
            <a:r>
              <a:rPr lang="en-US" sz="1900" dirty="0">
                <a:solidFill>
                  <a:schemeClr val="bg1"/>
                </a:solidFill>
              </a:rPr>
              <a:t>Connect to the Pi via Remote Desktop, and login</a:t>
            </a:r>
          </a:p>
          <a:p>
            <a:pPr marL="287338" lvl="1">
              <a:lnSpc>
                <a:spcPct val="130000"/>
              </a:lnSpc>
              <a:buClr>
                <a:schemeClr val="bg1"/>
              </a:buClr>
              <a:buSzPct val="100000"/>
            </a:pPr>
            <a:r>
              <a:rPr lang="en-US" sz="1900" dirty="0">
                <a:solidFill>
                  <a:schemeClr val="bg1"/>
                </a:solidFill>
              </a:rPr>
              <a:t>Open </a:t>
            </a:r>
            <a:r>
              <a:rPr lang="en-US" sz="1900" dirty="0" err="1">
                <a:solidFill>
                  <a:schemeClr val="bg1"/>
                </a:solidFill>
              </a:rPr>
              <a:t>LXTerminal</a:t>
            </a:r>
            <a:r>
              <a:rPr lang="en-US" sz="1900" dirty="0">
                <a:solidFill>
                  <a:schemeClr val="bg1"/>
                </a:solidFill>
              </a:rPr>
              <a:t> by clicking the icon of upper taskbar</a:t>
            </a:r>
          </a:p>
          <a:p>
            <a:pPr marL="287338" lvl="1">
              <a:lnSpc>
                <a:spcPct val="130000"/>
              </a:lnSpc>
              <a:buClr>
                <a:schemeClr val="bg1"/>
              </a:buClr>
              <a:buSzPct val="100000"/>
            </a:pPr>
            <a:endParaRPr lang="en-US" sz="1900" dirty="0">
              <a:solidFill>
                <a:schemeClr val="bg1"/>
              </a:solidFill>
            </a:endParaRPr>
          </a:p>
          <a:p>
            <a:pPr marL="287338" lvl="1">
              <a:lnSpc>
                <a:spcPct val="130000"/>
              </a:lnSpc>
              <a:buClr>
                <a:schemeClr val="bg1"/>
              </a:buClr>
              <a:buSzPct val="100000"/>
            </a:pPr>
            <a:endParaRPr lang="en-US" sz="1900" dirty="0">
              <a:solidFill>
                <a:schemeClr val="bg1"/>
              </a:solidFill>
            </a:endParaRPr>
          </a:p>
          <a:p>
            <a:pPr marL="287338" lvl="1">
              <a:lnSpc>
                <a:spcPct val="130000"/>
              </a:lnSpc>
              <a:buClr>
                <a:schemeClr val="bg1"/>
              </a:buClr>
              <a:buSzPct val="100000"/>
            </a:pPr>
            <a:endParaRPr lang="en-US" sz="1900" dirty="0">
              <a:solidFill>
                <a:schemeClr val="bg1"/>
              </a:solidFill>
            </a:endParaRPr>
          </a:p>
          <a:p>
            <a:pPr marL="287338" lvl="1">
              <a:lnSpc>
                <a:spcPct val="130000"/>
              </a:lnSpc>
              <a:buClr>
                <a:schemeClr val="bg1"/>
              </a:buClr>
              <a:buSzPct val="100000"/>
            </a:pPr>
            <a:endParaRPr lang="en-US" sz="1900" dirty="0">
              <a:solidFill>
                <a:schemeClr val="bg1"/>
              </a:solidFill>
            </a:endParaRPr>
          </a:p>
          <a:p>
            <a:pPr marL="287338" lvl="1">
              <a:lnSpc>
                <a:spcPct val="130000"/>
              </a:lnSpc>
              <a:buClr>
                <a:schemeClr val="bg1"/>
              </a:buClr>
              <a:buSzPct val="100000"/>
            </a:pPr>
            <a:r>
              <a:rPr lang="en-US" sz="1900" dirty="0">
                <a:solidFill>
                  <a:schemeClr val="bg1"/>
                </a:solidFill>
              </a:rPr>
              <a:t>Open the "IDLE" with root privilege by:</a:t>
            </a:r>
          </a:p>
          <a:p>
            <a:pPr marL="287338" lvl="1">
              <a:lnSpc>
                <a:spcPct val="130000"/>
              </a:lnSpc>
              <a:buClr>
                <a:schemeClr val="bg1"/>
              </a:buClr>
              <a:buSzPct val="100000"/>
            </a:pPr>
            <a:endParaRPr lang="en-US" sz="1900" dirty="0">
              <a:solidFill>
                <a:schemeClr val="bg1"/>
              </a:solidFill>
            </a:endParaRPr>
          </a:p>
          <a:p>
            <a:pPr marL="287338" lvl="1">
              <a:lnSpc>
                <a:spcPct val="130000"/>
              </a:lnSpc>
              <a:buClr>
                <a:schemeClr val="bg1"/>
              </a:buClr>
              <a:buSzPct val="100000"/>
            </a:pPr>
            <a:endParaRPr lang="en-US" sz="1900" dirty="0">
              <a:solidFill>
                <a:schemeClr val="bg1"/>
              </a:solidFill>
            </a:endParaRPr>
          </a:p>
          <a:p>
            <a:pPr marL="287338" lvl="1">
              <a:lnSpc>
                <a:spcPct val="130000"/>
              </a:lnSpc>
              <a:buClr>
                <a:schemeClr val="bg1"/>
              </a:buClr>
              <a:buSzPct val="100000"/>
            </a:pPr>
            <a:r>
              <a:rPr lang="en-US" sz="1900" dirty="0">
                <a:solidFill>
                  <a:schemeClr val="bg1"/>
                </a:solidFill>
              </a:rPr>
              <a:t>From menu of IDLE, select "File &gt; New", or press CTRL+N, to open a new window</a:t>
            </a:r>
            <a:endParaRPr lang="en-US" sz="2400" dirty="0">
              <a:solidFill>
                <a:schemeClr val="bg1"/>
              </a:solidFill>
            </a:endParaRPr>
          </a:p>
        </p:txBody>
      </p:sp>
      <p:sp>
        <p:nvSpPr>
          <p:cNvPr id="7" name="Date Placeholder 6">
            <a:extLst>
              <a:ext uri="{FF2B5EF4-FFF2-40B4-BE49-F238E27FC236}">
                <a16:creationId xmlns:a16="http://schemas.microsoft.com/office/drawing/2014/main" id="{37FE726D-5BF2-4459-9540-A5DA54D4D43B}"/>
              </a:ext>
            </a:extLst>
          </p:cNvPr>
          <p:cNvSpPr>
            <a:spLocks noGrp="1"/>
          </p:cNvSpPr>
          <p:nvPr>
            <p:ph type="dt" sz="half" idx="10"/>
          </p:nvPr>
        </p:nvSpPr>
        <p:spPr/>
        <p:txBody>
          <a:bodyPr/>
          <a:lstStyle/>
          <a:p>
            <a:fld id="{258255C4-FFFA-4A15-80ED-5C2A127C8C84}" type="datetime1">
              <a:rPr lang="en-US" smtClean="0"/>
              <a:t>8/14/2018</a:t>
            </a:fld>
            <a:endParaRPr lang="en-US" dirty="0"/>
          </a:p>
        </p:txBody>
      </p:sp>
      <p:sp>
        <p:nvSpPr>
          <p:cNvPr id="8" name="Footer Placeholder 7">
            <a:extLst>
              <a:ext uri="{FF2B5EF4-FFF2-40B4-BE49-F238E27FC236}">
                <a16:creationId xmlns:a16="http://schemas.microsoft.com/office/drawing/2014/main" id="{6E8CA8DF-5BC2-4311-9637-66CD1540BA8C}"/>
              </a:ext>
            </a:extLst>
          </p:cNvPr>
          <p:cNvSpPr>
            <a:spLocks noGrp="1"/>
          </p:cNvSpPr>
          <p:nvPr>
            <p:ph type="ftr" sz="quarter" idx="11"/>
          </p:nvPr>
        </p:nvSpPr>
        <p:spPr/>
        <p:txBody>
          <a:bodyPr/>
          <a:lstStyle/>
          <a:p>
            <a:r>
              <a:rPr lang="en-US"/>
              <a:t>IoT-TLU Lab</a:t>
            </a:r>
            <a:endParaRPr lang="en-US" dirty="0"/>
          </a:p>
        </p:txBody>
      </p:sp>
      <p:sp>
        <p:nvSpPr>
          <p:cNvPr id="9" name="Slide Number Placeholder 8">
            <a:extLst>
              <a:ext uri="{FF2B5EF4-FFF2-40B4-BE49-F238E27FC236}">
                <a16:creationId xmlns:a16="http://schemas.microsoft.com/office/drawing/2014/main" id="{4BAC3A56-37FE-419E-B314-60571E208A64}"/>
              </a:ext>
            </a:extLst>
          </p:cNvPr>
          <p:cNvSpPr>
            <a:spLocks noGrp="1"/>
          </p:cNvSpPr>
          <p:nvPr>
            <p:ph type="sldNum" sz="quarter" idx="12"/>
          </p:nvPr>
        </p:nvSpPr>
        <p:spPr/>
        <p:txBody>
          <a:bodyPr/>
          <a:lstStyle/>
          <a:p>
            <a:fld id="{6D22F896-40B5-4ADD-8801-0D06FADFA095}" type="slidenum">
              <a:rPr lang="en-US" smtClean="0"/>
              <a:t>18</a:t>
            </a:fld>
            <a:endParaRPr lang="en-US" dirty="0"/>
          </a:p>
        </p:txBody>
      </p:sp>
      <p:pic>
        <p:nvPicPr>
          <p:cNvPr id="5" name="Picture 4">
            <a:extLst>
              <a:ext uri="{FF2B5EF4-FFF2-40B4-BE49-F238E27FC236}">
                <a16:creationId xmlns:a16="http://schemas.microsoft.com/office/drawing/2014/main" id="{3AD9A356-6F7D-4B6B-B48E-73074F64BFE2}"/>
              </a:ext>
            </a:extLst>
          </p:cNvPr>
          <p:cNvPicPr>
            <a:picLocks noChangeAspect="1"/>
          </p:cNvPicPr>
          <p:nvPr/>
        </p:nvPicPr>
        <p:blipFill>
          <a:blip r:embed="rId2"/>
          <a:stretch>
            <a:fillRect/>
          </a:stretch>
        </p:blipFill>
        <p:spPr>
          <a:xfrm>
            <a:off x="1707622" y="2691756"/>
            <a:ext cx="8201025" cy="1390650"/>
          </a:xfrm>
          <a:prstGeom prst="rect">
            <a:avLst/>
          </a:prstGeom>
        </p:spPr>
      </p:pic>
      <p:pic>
        <p:nvPicPr>
          <p:cNvPr id="6" name="Picture 5">
            <a:extLst>
              <a:ext uri="{FF2B5EF4-FFF2-40B4-BE49-F238E27FC236}">
                <a16:creationId xmlns:a16="http://schemas.microsoft.com/office/drawing/2014/main" id="{D2B5AA41-26EB-483E-9477-7D12933B16AE}"/>
              </a:ext>
            </a:extLst>
          </p:cNvPr>
          <p:cNvPicPr>
            <a:picLocks noChangeAspect="1"/>
          </p:cNvPicPr>
          <p:nvPr/>
        </p:nvPicPr>
        <p:blipFill>
          <a:blip r:embed="rId3"/>
          <a:stretch>
            <a:fillRect/>
          </a:stretch>
        </p:blipFill>
        <p:spPr>
          <a:xfrm>
            <a:off x="1707622" y="4867920"/>
            <a:ext cx="8315325" cy="552450"/>
          </a:xfrm>
          <a:prstGeom prst="rect">
            <a:avLst/>
          </a:prstGeom>
        </p:spPr>
      </p:pic>
    </p:spTree>
    <p:extLst>
      <p:ext uri="{BB962C8B-B14F-4D97-AF65-F5344CB8AC3E}">
        <p14:creationId xmlns:p14="http://schemas.microsoft.com/office/powerpoint/2010/main" val="4189508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C44F-1973-4907-A81E-7725272361C4}"/>
              </a:ext>
            </a:extLst>
          </p:cNvPr>
          <p:cNvSpPr>
            <a:spLocks noGrp="1"/>
          </p:cNvSpPr>
          <p:nvPr>
            <p:ph type="title"/>
          </p:nvPr>
        </p:nvSpPr>
        <p:spPr>
          <a:xfrm>
            <a:off x="1141413" y="0"/>
            <a:ext cx="9905998" cy="1478570"/>
          </a:xfrm>
        </p:spPr>
        <p:txBody>
          <a:bodyPr/>
          <a:lstStyle/>
          <a:p>
            <a:r>
              <a:rPr lang="en-US" cap="none" dirty="0">
                <a:latin typeface="Arial" panose="020B0604020202020204" pitchFamily="34" charset="0"/>
                <a:cs typeface="Arial" panose="020B0604020202020204" pitchFamily="34" charset="0"/>
              </a:rPr>
              <a:t>Controlling a LED - Software </a:t>
            </a:r>
          </a:p>
        </p:txBody>
      </p:sp>
      <p:sp>
        <p:nvSpPr>
          <p:cNvPr id="4" name="Content Placeholder 3">
            <a:extLst>
              <a:ext uri="{FF2B5EF4-FFF2-40B4-BE49-F238E27FC236}">
                <a16:creationId xmlns:a16="http://schemas.microsoft.com/office/drawing/2014/main" id="{A122FC96-6274-45C7-9DEB-4741D5891082}"/>
              </a:ext>
            </a:extLst>
          </p:cNvPr>
          <p:cNvSpPr>
            <a:spLocks noGrp="1"/>
          </p:cNvSpPr>
          <p:nvPr>
            <p:ph idx="1"/>
          </p:nvPr>
        </p:nvSpPr>
        <p:spPr>
          <a:xfrm>
            <a:off x="1141412" y="1630017"/>
            <a:ext cx="9905999" cy="4598505"/>
          </a:xfrm>
        </p:spPr>
        <p:txBody>
          <a:bodyPr>
            <a:normAutofit/>
          </a:bodyPr>
          <a:lstStyle/>
          <a:p>
            <a:pPr marL="287338" lvl="1">
              <a:lnSpc>
                <a:spcPct val="130000"/>
              </a:lnSpc>
              <a:buClr>
                <a:schemeClr val="bg1"/>
              </a:buClr>
              <a:buSzPct val="100000"/>
            </a:pPr>
            <a:r>
              <a:rPr lang="en-US" sz="1900" dirty="0">
                <a:solidFill>
                  <a:schemeClr val="bg1"/>
                </a:solidFill>
              </a:rPr>
              <a:t>Place your code in the editor</a:t>
            </a:r>
          </a:p>
          <a:p>
            <a:pPr marL="287338" lvl="1">
              <a:lnSpc>
                <a:spcPct val="130000"/>
              </a:lnSpc>
              <a:buClr>
                <a:schemeClr val="bg1"/>
              </a:buClr>
              <a:buSzPct val="100000"/>
            </a:pPr>
            <a:endParaRPr lang="en-US" sz="1900" dirty="0">
              <a:solidFill>
                <a:schemeClr val="bg1"/>
              </a:solidFill>
            </a:endParaRPr>
          </a:p>
          <a:p>
            <a:pPr marL="287338" lvl="1">
              <a:lnSpc>
                <a:spcPct val="130000"/>
              </a:lnSpc>
              <a:buClr>
                <a:schemeClr val="bg1"/>
              </a:buClr>
              <a:buSzPct val="100000"/>
            </a:pPr>
            <a:endParaRPr lang="en-US" sz="1900" dirty="0">
              <a:solidFill>
                <a:schemeClr val="bg1"/>
              </a:solidFill>
            </a:endParaRPr>
          </a:p>
          <a:p>
            <a:pPr marL="287338" lvl="1">
              <a:lnSpc>
                <a:spcPct val="130000"/>
              </a:lnSpc>
              <a:buClr>
                <a:schemeClr val="bg1"/>
              </a:buClr>
              <a:buSzPct val="100000"/>
            </a:pPr>
            <a:endParaRPr lang="en-US" sz="1900" dirty="0">
              <a:solidFill>
                <a:schemeClr val="bg1"/>
              </a:solidFill>
            </a:endParaRPr>
          </a:p>
          <a:p>
            <a:pPr marL="287338" lvl="1">
              <a:lnSpc>
                <a:spcPct val="130000"/>
              </a:lnSpc>
              <a:buClr>
                <a:schemeClr val="bg1"/>
              </a:buClr>
              <a:buSzPct val="100000"/>
            </a:pPr>
            <a:endParaRPr lang="en-US" sz="1900" dirty="0">
              <a:solidFill>
                <a:schemeClr val="bg1"/>
              </a:solidFill>
            </a:endParaRPr>
          </a:p>
          <a:p>
            <a:pPr marL="287338" lvl="1">
              <a:lnSpc>
                <a:spcPct val="130000"/>
              </a:lnSpc>
              <a:buClr>
                <a:schemeClr val="bg1"/>
              </a:buClr>
              <a:buSzPct val="100000"/>
            </a:pPr>
            <a:r>
              <a:rPr lang="en-US" sz="1900" dirty="0">
                <a:solidFill>
                  <a:schemeClr val="bg1"/>
                </a:solidFill>
              </a:rPr>
              <a:t>From IDLE menu, "File &gt; Save", or CTRL+s, to save. Name "turnON_led.py"</a:t>
            </a:r>
          </a:p>
          <a:p>
            <a:pPr marL="287338" lvl="1">
              <a:lnSpc>
                <a:spcPct val="130000"/>
              </a:lnSpc>
              <a:buClr>
                <a:schemeClr val="bg1"/>
              </a:buClr>
              <a:buSzPct val="100000"/>
            </a:pPr>
            <a:r>
              <a:rPr lang="en-US" sz="1900" dirty="0">
                <a:solidFill>
                  <a:schemeClr val="bg1"/>
                </a:solidFill>
              </a:rPr>
              <a:t>Make sure your LED is still on</a:t>
            </a:r>
          </a:p>
          <a:p>
            <a:pPr marL="287338" lvl="1">
              <a:lnSpc>
                <a:spcPct val="130000"/>
              </a:lnSpc>
              <a:buClr>
                <a:schemeClr val="bg1"/>
              </a:buClr>
              <a:buSzPct val="100000"/>
            </a:pPr>
            <a:r>
              <a:rPr lang="en-US" sz="1900" dirty="0">
                <a:solidFill>
                  <a:schemeClr val="bg1"/>
                </a:solidFill>
              </a:rPr>
              <a:t>"Run &gt; Run Module", or F5, and observe the LED state</a:t>
            </a:r>
            <a:endParaRPr lang="en-US" sz="2400" dirty="0">
              <a:solidFill>
                <a:schemeClr val="bg1"/>
              </a:solidFill>
            </a:endParaRPr>
          </a:p>
        </p:txBody>
      </p:sp>
      <p:sp>
        <p:nvSpPr>
          <p:cNvPr id="7" name="Date Placeholder 6">
            <a:extLst>
              <a:ext uri="{FF2B5EF4-FFF2-40B4-BE49-F238E27FC236}">
                <a16:creationId xmlns:a16="http://schemas.microsoft.com/office/drawing/2014/main" id="{37FE726D-5BF2-4459-9540-A5DA54D4D43B}"/>
              </a:ext>
            </a:extLst>
          </p:cNvPr>
          <p:cNvSpPr>
            <a:spLocks noGrp="1"/>
          </p:cNvSpPr>
          <p:nvPr>
            <p:ph type="dt" sz="half" idx="10"/>
          </p:nvPr>
        </p:nvSpPr>
        <p:spPr/>
        <p:txBody>
          <a:bodyPr/>
          <a:lstStyle/>
          <a:p>
            <a:fld id="{B4CC6844-A74B-4E14-877D-202414DCFFCB}" type="datetime1">
              <a:rPr lang="en-US" smtClean="0"/>
              <a:t>8/14/2018</a:t>
            </a:fld>
            <a:endParaRPr lang="en-US" dirty="0"/>
          </a:p>
        </p:txBody>
      </p:sp>
      <p:sp>
        <p:nvSpPr>
          <p:cNvPr id="8" name="Footer Placeholder 7">
            <a:extLst>
              <a:ext uri="{FF2B5EF4-FFF2-40B4-BE49-F238E27FC236}">
                <a16:creationId xmlns:a16="http://schemas.microsoft.com/office/drawing/2014/main" id="{6E8CA8DF-5BC2-4311-9637-66CD1540BA8C}"/>
              </a:ext>
            </a:extLst>
          </p:cNvPr>
          <p:cNvSpPr>
            <a:spLocks noGrp="1"/>
          </p:cNvSpPr>
          <p:nvPr>
            <p:ph type="ftr" sz="quarter" idx="11"/>
          </p:nvPr>
        </p:nvSpPr>
        <p:spPr/>
        <p:txBody>
          <a:bodyPr/>
          <a:lstStyle/>
          <a:p>
            <a:r>
              <a:rPr lang="en-US"/>
              <a:t>IoT-TLU Lab</a:t>
            </a:r>
            <a:endParaRPr lang="en-US" dirty="0"/>
          </a:p>
        </p:txBody>
      </p:sp>
      <p:sp>
        <p:nvSpPr>
          <p:cNvPr id="9" name="Slide Number Placeholder 8">
            <a:extLst>
              <a:ext uri="{FF2B5EF4-FFF2-40B4-BE49-F238E27FC236}">
                <a16:creationId xmlns:a16="http://schemas.microsoft.com/office/drawing/2014/main" id="{4BAC3A56-37FE-419E-B314-60571E208A64}"/>
              </a:ext>
            </a:extLst>
          </p:cNvPr>
          <p:cNvSpPr>
            <a:spLocks noGrp="1"/>
          </p:cNvSpPr>
          <p:nvPr>
            <p:ph type="sldNum" sz="quarter" idx="12"/>
          </p:nvPr>
        </p:nvSpPr>
        <p:spPr/>
        <p:txBody>
          <a:bodyPr/>
          <a:lstStyle/>
          <a:p>
            <a:fld id="{6D22F896-40B5-4ADD-8801-0D06FADFA095}" type="slidenum">
              <a:rPr lang="en-US" smtClean="0"/>
              <a:t>19</a:t>
            </a:fld>
            <a:endParaRPr lang="en-US" dirty="0"/>
          </a:p>
        </p:txBody>
      </p:sp>
      <p:pic>
        <p:nvPicPr>
          <p:cNvPr id="11" name="Picture 10">
            <a:extLst>
              <a:ext uri="{FF2B5EF4-FFF2-40B4-BE49-F238E27FC236}">
                <a16:creationId xmlns:a16="http://schemas.microsoft.com/office/drawing/2014/main" id="{9E80F353-9A3B-403D-97DF-9C6D79BA728E}"/>
              </a:ext>
            </a:extLst>
          </p:cNvPr>
          <p:cNvPicPr>
            <a:picLocks noChangeAspect="1"/>
          </p:cNvPicPr>
          <p:nvPr/>
        </p:nvPicPr>
        <p:blipFill>
          <a:blip r:embed="rId2"/>
          <a:stretch>
            <a:fillRect/>
          </a:stretch>
        </p:blipFill>
        <p:spPr>
          <a:xfrm>
            <a:off x="1804557" y="2293561"/>
            <a:ext cx="9242854" cy="1313553"/>
          </a:xfrm>
          <a:prstGeom prst="rect">
            <a:avLst/>
          </a:prstGeom>
        </p:spPr>
      </p:pic>
    </p:spTree>
    <p:extLst>
      <p:ext uri="{BB962C8B-B14F-4D97-AF65-F5344CB8AC3E}">
        <p14:creationId xmlns:p14="http://schemas.microsoft.com/office/powerpoint/2010/main" val="3420792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11" name="Rectangle 5">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2" name="Freeform 6">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7">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8">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9">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10">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1">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2">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3">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4">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5">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Line 16">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8">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9">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20">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Rectangle 21">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8" name="Freeform 22">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3">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4">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5">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6">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7">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8">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9">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30">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1">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39" name="Group 38">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40" name="Freeform 32">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33">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4">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5">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6">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7">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8">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9">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0">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Rectangle 41">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cxnSp>
        <p:nvCxnSpPr>
          <p:cNvPr id="51" name="Straight Connector 50">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028D102-9822-4044-B691-17AB573EED48}"/>
              </a:ext>
            </a:extLst>
          </p:cNvPr>
          <p:cNvSpPr>
            <a:spLocks noGrp="1"/>
          </p:cNvSpPr>
          <p:nvPr>
            <p:ph type="title"/>
          </p:nvPr>
        </p:nvSpPr>
        <p:spPr>
          <a:xfrm>
            <a:off x="779462" y="1082673"/>
            <a:ext cx="3231367" cy="4708528"/>
          </a:xfrm>
        </p:spPr>
        <p:txBody>
          <a:bodyPr>
            <a:normAutofit/>
          </a:bodyPr>
          <a:lstStyle/>
          <a:p>
            <a:pPr algn="r"/>
            <a:r>
              <a:rPr lang="en-US" sz="4000" dirty="0"/>
              <a:t>Get started with Raspberry pi</a:t>
            </a:r>
          </a:p>
        </p:txBody>
      </p:sp>
      <p:sp>
        <p:nvSpPr>
          <p:cNvPr id="3" name="Content Placeholder 2">
            <a:extLst>
              <a:ext uri="{FF2B5EF4-FFF2-40B4-BE49-F238E27FC236}">
                <a16:creationId xmlns:a16="http://schemas.microsoft.com/office/drawing/2014/main" id="{DC080AE3-43C7-4C2A-A5EB-452ACA6A8F22}"/>
              </a:ext>
            </a:extLst>
          </p:cNvPr>
          <p:cNvSpPr>
            <a:spLocks noGrp="1"/>
          </p:cNvSpPr>
          <p:nvPr>
            <p:ph idx="1"/>
          </p:nvPr>
        </p:nvSpPr>
        <p:spPr>
          <a:xfrm>
            <a:off x="5297763" y="1082673"/>
            <a:ext cx="5751237" cy="4708528"/>
          </a:xfrm>
        </p:spPr>
        <p:txBody>
          <a:bodyPr anchor="ctr">
            <a:normAutofit/>
          </a:bodyPr>
          <a:lstStyle/>
          <a:p>
            <a:r>
              <a:rPr lang="en-US" altLang="zh-TW" b="1" dirty="0"/>
              <a:t>First Rules</a:t>
            </a:r>
          </a:p>
          <a:p>
            <a:r>
              <a:rPr lang="en-US" altLang="zh-TW" b="1" dirty="0">
                <a:solidFill>
                  <a:schemeClr val="folHlink"/>
                </a:solidFill>
              </a:rPr>
              <a:t>Overview of Raspberry Pi</a:t>
            </a:r>
          </a:p>
          <a:p>
            <a:r>
              <a:rPr lang="en-US" altLang="zh-TW" b="1" dirty="0">
                <a:solidFill>
                  <a:schemeClr val="folHlink"/>
                </a:solidFill>
              </a:rPr>
              <a:t>Start a Raspberry Pi</a:t>
            </a:r>
          </a:p>
          <a:p>
            <a:r>
              <a:rPr lang="en-US" altLang="zh-TW" b="1" dirty="0">
                <a:solidFill>
                  <a:schemeClr val="folHlink"/>
                </a:solidFill>
              </a:rPr>
              <a:t>Lab #1: Controlling a LED – GPIO</a:t>
            </a:r>
          </a:p>
          <a:p>
            <a:r>
              <a:rPr lang="en-US" altLang="zh-TW" b="1" dirty="0">
                <a:solidFill>
                  <a:schemeClr val="folHlink"/>
                </a:solidFill>
              </a:rPr>
              <a:t>Lab #2: Displaying on LCD 16x2 I2C</a:t>
            </a:r>
          </a:p>
        </p:txBody>
      </p:sp>
      <p:sp>
        <p:nvSpPr>
          <p:cNvPr id="7" name="Date Placeholder 6">
            <a:extLst>
              <a:ext uri="{FF2B5EF4-FFF2-40B4-BE49-F238E27FC236}">
                <a16:creationId xmlns:a16="http://schemas.microsoft.com/office/drawing/2014/main" id="{EFA71CA9-E54E-441C-87C1-FE895815A522}"/>
              </a:ext>
            </a:extLst>
          </p:cNvPr>
          <p:cNvSpPr>
            <a:spLocks noGrp="1"/>
          </p:cNvSpPr>
          <p:nvPr>
            <p:ph type="dt" sz="half" idx="10"/>
          </p:nvPr>
        </p:nvSpPr>
        <p:spPr/>
        <p:txBody>
          <a:bodyPr/>
          <a:lstStyle/>
          <a:p>
            <a:fld id="{DA519092-7B4A-4A8D-8114-0C7C7623601F}" type="datetime1">
              <a:rPr lang="en-US" smtClean="0"/>
              <a:t>8/14/2018</a:t>
            </a:fld>
            <a:endParaRPr lang="en-US" dirty="0"/>
          </a:p>
        </p:txBody>
      </p:sp>
      <p:sp>
        <p:nvSpPr>
          <p:cNvPr id="9" name="Footer Placeholder 8">
            <a:extLst>
              <a:ext uri="{FF2B5EF4-FFF2-40B4-BE49-F238E27FC236}">
                <a16:creationId xmlns:a16="http://schemas.microsoft.com/office/drawing/2014/main" id="{FF2FAB87-920D-4F9E-8915-763D5D2DCB0F}"/>
              </a:ext>
            </a:extLst>
          </p:cNvPr>
          <p:cNvSpPr>
            <a:spLocks noGrp="1"/>
          </p:cNvSpPr>
          <p:nvPr>
            <p:ph type="ftr" sz="quarter" idx="11"/>
          </p:nvPr>
        </p:nvSpPr>
        <p:spPr/>
        <p:txBody>
          <a:bodyPr/>
          <a:lstStyle/>
          <a:p>
            <a:r>
              <a:rPr lang="en-US"/>
              <a:t>IoT-TLU Lab</a:t>
            </a:r>
            <a:endParaRPr lang="en-US" dirty="0"/>
          </a:p>
        </p:txBody>
      </p:sp>
      <p:sp>
        <p:nvSpPr>
          <p:cNvPr id="38" name="Slide Number Placeholder 37">
            <a:extLst>
              <a:ext uri="{FF2B5EF4-FFF2-40B4-BE49-F238E27FC236}">
                <a16:creationId xmlns:a16="http://schemas.microsoft.com/office/drawing/2014/main" id="{BFADADE9-5694-4A35-AC34-42CEB15960EA}"/>
              </a:ext>
            </a:extLst>
          </p:cNvPr>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37469041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C44F-1973-4907-A81E-7725272361C4}"/>
              </a:ext>
            </a:extLst>
          </p:cNvPr>
          <p:cNvSpPr>
            <a:spLocks noGrp="1"/>
          </p:cNvSpPr>
          <p:nvPr>
            <p:ph type="title"/>
          </p:nvPr>
        </p:nvSpPr>
        <p:spPr>
          <a:xfrm>
            <a:off x="1141413" y="0"/>
            <a:ext cx="9905998" cy="1478570"/>
          </a:xfrm>
        </p:spPr>
        <p:txBody>
          <a:bodyPr/>
          <a:lstStyle/>
          <a:p>
            <a:r>
              <a:rPr lang="en-US" cap="none" dirty="0">
                <a:latin typeface="Arial" panose="020B0604020202020204" pitchFamily="34" charset="0"/>
                <a:cs typeface="Arial" panose="020B0604020202020204" pitchFamily="34" charset="0"/>
              </a:rPr>
              <a:t>Controlling a LED – Blinking LED </a:t>
            </a:r>
          </a:p>
        </p:txBody>
      </p:sp>
      <p:sp>
        <p:nvSpPr>
          <p:cNvPr id="4" name="Content Placeholder 3">
            <a:extLst>
              <a:ext uri="{FF2B5EF4-FFF2-40B4-BE49-F238E27FC236}">
                <a16:creationId xmlns:a16="http://schemas.microsoft.com/office/drawing/2014/main" id="{A122FC96-6274-45C7-9DEB-4741D5891082}"/>
              </a:ext>
            </a:extLst>
          </p:cNvPr>
          <p:cNvSpPr>
            <a:spLocks noGrp="1"/>
          </p:cNvSpPr>
          <p:nvPr>
            <p:ph idx="1"/>
          </p:nvPr>
        </p:nvSpPr>
        <p:spPr>
          <a:xfrm>
            <a:off x="1141412" y="1630017"/>
            <a:ext cx="9905999" cy="4598505"/>
          </a:xfrm>
        </p:spPr>
        <p:txBody>
          <a:bodyPr>
            <a:normAutofit/>
          </a:bodyPr>
          <a:lstStyle/>
          <a:p>
            <a:pPr marL="58738" lvl="1" indent="0">
              <a:lnSpc>
                <a:spcPct val="130000"/>
              </a:lnSpc>
              <a:buClr>
                <a:schemeClr val="bg1"/>
              </a:buClr>
              <a:buSzPct val="100000"/>
              <a:buNone/>
            </a:pPr>
            <a:r>
              <a:rPr lang="en-US" dirty="0">
                <a:solidFill>
                  <a:schemeClr val="bg1"/>
                </a:solidFill>
              </a:rPr>
              <a:t>Let's make the LED blinking, by changing the GPIO pin7 state</a:t>
            </a:r>
          </a:p>
          <a:p>
            <a:pPr marL="287338" lvl="1">
              <a:lnSpc>
                <a:spcPct val="130000"/>
              </a:lnSpc>
              <a:buClr>
                <a:schemeClr val="bg1"/>
              </a:buClr>
              <a:buSzPct val="100000"/>
            </a:pPr>
            <a:r>
              <a:rPr lang="en-US" sz="1900" dirty="0">
                <a:solidFill>
                  <a:schemeClr val="bg1"/>
                </a:solidFill>
              </a:rPr>
              <a:t>Open the new file in IDLE</a:t>
            </a:r>
          </a:p>
          <a:p>
            <a:pPr marL="287338" lvl="1">
              <a:lnSpc>
                <a:spcPct val="130000"/>
              </a:lnSpc>
              <a:buClr>
                <a:schemeClr val="bg1"/>
              </a:buClr>
              <a:buSzPct val="100000"/>
            </a:pPr>
            <a:r>
              <a:rPr lang="en-US" sz="1900" dirty="0">
                <a:solidFill>
                  <a:schemeClr val="bg1"/>
                </a:solidFill>
              </a:rPr>
              <a:t>Type as the following source code in the next slide</a:t>
            </a:r>
          </a:p>
          <a:p>
            <a:pPr marL="287338" lvl="1">
              <a:lnSpc>
                <a:spcPct val="130000"/>
              </a:lnSpc>
              <a:buClr>
                <a:schemeClr val="bg1"/>
              </a:buClr>
              <a:buSzPct val="100000"/>
            </a:pPr>
            <a:r>
              <a:rPr lang="en-US" sz="1900" dirty="0">
                <a:solidFill>
                  <a:schemeClr val="bg1"/>
                </a:solidFill>
              </a:rPr>
              <a:t>Save as "blink_led.py", and run by hitting F5</a:t>
            </a:r>
          </a:p>
          <a:p>
            <a:pPr marL="287338" lvl="1">
              <a:lnSpc>
                <a:spcPct val="130000"/>
              </a:lnSpc>
              <a:buClr>
                <a:schemeClr val="bg1"/>
              </a:buClr>
              <a:buSzPct val="100000"/>
            </a:pPr>
            <a:r>
              <a:rPr lang="en-US" sz="1900" dirty="0">
                <a:solidFill>
                  <a:schemeClr val="bg1"/>
                </a:solidFill>
              </a:rPr>
              <a:t>Observe the source code, to get used to Python and GPIO operation</a:t>
            </a:r>
          </a:p>
        </p:txBody>
      </p:sp>
      <p:sp>
        <p:nvSpPr>
          <p:cNvPr id="7" name="Date Placeholder 6">
            <a:extLst>
              <a:ext uri="{FF2B5EF4-FFF2-40B4-BE49-F238E27FC236}">
                <a16:creationId xmlns:a16="http://schemas.microsoft.com/office/drawing/2014/main" id="{37FE726D-5BF2-4459-9540-A5DA54D4D43B}"/>
              </a:ext>
            </a:extLst>
          </p:cNvPr>
          <p:cNvSpPr>
            <a:spLocks noGrp="1"/>
          </p:cNvSpPr>
          <p:nvPr>
            <p:ph type="dt" sz="half" idx="10"/>
          </p:nvPr>
        </p:nvSpPr>
        <p:spPr/>
        <p:txBody>
          <a:bodyPr/>
          <a:lstStyle/>
          <a:p>
            <a:fld id="{A695D7CD-11AB-4F67-96FC-4A9F766D6063}" type="datetime1">
              <a:rPr lang="en-US" smtClean="0"/>
              <a:t>8/14/2018</a:t>
            </a:fld>
            <a:endParaRPr lang="en-US" dirty="0"/>
          </a:p>
        </p:txBody>
      </p:sp>
      <p:sp>
        <p:nvSpPr>
          <p:cNvPr id="8" name="Footer Placeholder 7">
            <a:extLst>
              <a:ext uri="{FF2B5EF4-FFF2-40B4-BE49-F238E27FC236}">
                <a16:creationId xmlns:a16="http://schemas.microsoft.com/office/drawing/2014/main" id="{6E8CA8DF-5BC2-4311-9637-66CD1540BA8C}"/>
              </a:ext>
            </a:extLst>
          </p:cNvPr>
          <p:cNvSpPr>
            <a:spLocks noGrp="1"/>
          </p:cNvSpPr>
          <p:nvPr>
            <p:ph type="ftr" sz="quarter" idx="11"/>
          </p:nvPr>
        </p:nvSpPr>
        <p:spPr/>
        <p:txBody>
          <a:bodyPr/>
          <a:lstStyle/>
          <a:p>
            <a:r>
              <a:rPr lang="en-US"/>
              <a:t>IoT-TLU Lab</a:t>
            </a:r>
            <a:endParaRPr lang="en-US" dirty="0"/>
          </a:p>
        </p:txBody>
      </p:sp>
      <p:sp>
        <p:nvSpPr>
          <p:cNvPr id="9" name="Slide Number Placeholder 8">
            <a:extLst>
              <a:ext uri="{FF2B5EF4-FFF2-40B4-BE49-F238E27FC236}">
                <a16:creationId xmlns:a16="http://schemas.microsoft.com/office/drawing/2014/main" id="{4BAC3A56-37FE-419E-B314-60571E208A64}"/>
              </a:ext>
            </a:extLst>
          </p:cNvPr>
          <p:cNvSpPr>
            <a:spLocks noGrp="1"/>
          </p:cNvSpPr>
          <p:nvPr>
            <p:ph type="sldNum" sz="quarter" idx="12"/>
          </p:nvPr>
        </p:nvSpPr>
        <p:spPr/>
        <p:txBody>
          <a:bodyPr/>
          <a:lstStyle/>
          <a:p>
            <a:fld id="{6D22F896-40B5-4ADD-8801-0D06FADFA095}" type="slidenum">
              <a:rPr lang="en-US" smtClean="0"/>
              <a:t>20</a:t>
            </a:fld>
            <a:endParaRPr lang="en-US" dirty="0"/>
          </a:p>
        </p:txBody>
      </p:sp>
    </p:spTree>
    <p:extLst>
      <p:ext uri="{BB962C8B-B14F-4D97-AF65-F5344CB8AC3E}">
        <p14:creationId xmlns:p14="http://schemas.microsoft.com/office/powerpoint/2010/main" val="3843298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C44F-1973-4907-A81E-7725272361C4}"/>
              </a:ext>
            </a:extLst>
          </p:cNvPr>
          <p:cNvSpPr>
            <a:spLocks noGrp="1"/>
          </p:cNvSpPr>
          <p:nvPr>
            <p:ph type="title"/>
          </p:nvPr>
        </p:nvSpPr>
        <p:spPr>
          <a:xfrm>
            <a:off x="1141413" y="0"/>
            <a:ext cx="10457920" cy="1478570"/>
          </a:xfrm>
        </p:spPr>
        <p:txBody>
          <a:bodyPr/>
          <a:lstStyle/>
          <a:p>
            <a:r>
              <a:rPr lang="en-US" cap="none" dirty="0">
                <a:latin typeface="Arial" panose="020B0604020202020204" pitchFamily="34" charset="0"/>
                <a:cs typeface="Arial" panose="020B0604020202020204" pitchFamily="34" charset="0"/>
              </a:rPr>
              <a:t>Controlling a LED – Blinking LED – Source code</a:t>
            </a:r>
          </a:p>
        </p:txBody>
      </p:sp>
      <p:sp>
        <p:nvSpPr>
          <p:cNvPr id="7" name="Date Placeholder 6">
            <a:extLst>
              <a:ext uri="{FF2B5EF4-FFF2-40B4-BE49-F238E27FC236}">
                <a16:creationId xmlns:a16="http://schemas.microsoft.com/office/drawing/2014/main" id="{37FE726D-5BF2-4459-9540-A5DA54D4D43B}"/>
              </a:ext>
            </a:extLst>
          </p:cNvPr>
          <p:cNvSpPr>
            <a:spLocks noGrp="1"/>
          </p:cNvSpPr>
          <p:nvPr>
            <p:ph type="dt" sz="half" idx="10"/>
          </p:nvPr>
        </p:nvSpPr>
        <p:spPr/>
        <p:txBody>
          <a:bodyPr/>
          <a:lstStyle/>
          <a:p>
            <a:fld id="{66600C37-417D-4BA1-A769-0AA0D2B943D3}" type="datetime1">
              <a:rPr lang="en-US" smtClean="0"/>
              <a:t>8/14/2018</a:t>
            </a:fld>
            <a:endParaRPr lang="en-US" dirty="0"/>
          </a:p>
        </p:txBody>
      </p:sp>
      <p:sp>
        <p:nvSpPr>
          <p:cNvPr id="8" name="Footer Placeholder 7">
            <a:extLst>
              <a:ext uri="{FF2B5EF4-FFF2-40B4-BE49-F238E27FC236}">
                <a16:creationId xmlns:a16="http://schemas.microsoft.com/office/drawing/2014/main" id="{6E8CA8DF-5BC2-4311-9637-66CD1540BA8C}"/>
              </a:ext>
            </a:extLst>
          </p:cNvPr>
          <p:cNvSpPr>
            <a:spLocks noGrp="1"/>
          </p:cNvSpPr>
          <p:nvPr>
            <p:ph type="ftr" sz="quarter" idx="11"/>
          </p:nvPr>
        </p:nvSpPr>
        <p:spPr/>
        <p:txBody>
          <a:bodyPr/>
          <a:lstStyle/>
          <a:p>
            <a:r>
              <a:rPr lang="en-US"/>
              <a:t>IoT-TLU Lab</a:t>
            </a:r>
            <a:endParaRPr lang="en-US" dirty="0"/>
          </a:p>
        </p:txBody>
      </p:sp>
      <p:sp>
        <p:nvSpPr>
          <p:cNvPr id="9" name="Slide Number Placeholder 8">
            <a:extLst>
              <a:ext uri="{FF2B5EF4-FFF2-40B4-BE49-F238E27FC236}">
                <a16:creationId xmlns:a16="http://schemas.microsoft.com/office/drawing/2014/main" id="{4BAC3A56-37FE-419E-B314-60571E208A64}"/>
              </a:ext>
            </a:extLst>
          </p:cNvPr>
          <p:cNvSpPr>
            <a:spLocks noGrp="1"/>
          </p:cNvSpPr>
          <p:nvPr>
            <p:ph type="sldNum" sz="quarter" idx="12"/>
          </p:nvPr>
        </p:nvSpPr>
        <p:spPr/>
        <p:txBody>
          <a:bodyPr/>
          <a:lstStyle/>
          <a:p>
            <a:fld id="{6D22F896-40B5-4ADD-8801-0D06FADFA095}" type="slidenum">
              <a:rPr lang="en-US" smtClean="0"/>
              <a:t>21</a:t>
            </a:fld>
            <a:endParaRPr lang="en-US" dirty="0"/>
          </a:p>
        </p:txBody>
      </p:sp>
      <p:pic>
        <p:nvPicPr>
          <p:cNvPr id="3" name="Picture 2">
            <a:extLst>
              <a:ext uri="{FF2B5EF4-FFF2-40B4-BE49-F238E27FC236}">
                <a16:creationId xmlns:a16="http://schemas.microsoft.com/office/drawing/2014/main" id="{551624D8-41E9-4589-A412-18997568851B}"/>
              </a:ext>
            </a:extLst>
          </p:cNvPr>
          <p:cNvPicPr>
            <a:picLocks noChangeAspect="1"/>
          </p:cNvPicPr>
          <p:nvPr/>
        </p:nvPicPr>
        <p:blipFill>
          <a:blip r:embed="rId2"/>
          <a:stretch>
            <a:fillRect/>
          </a:stretch>
        </p:blipFill>
        <p:spPr>
          <a:xfrm>
            <a:off x="1899973" y="1478570"/>
            <a:ext cx="8940800" cy="4846854"/>
          </a:xfrm>
          <a:prstGeom prst="rect">
            <a:avLst/>
          </a:prstGeom>
        </p:spPr>
      </p:pic>
    </p:spTree>
    <p:extLst>
      <p:ext uri="{BB962C8B-B14F-4D97-AF65-F5344CB8AC3E}">
        <p14:creationId xmlns:p14="http://schemas.microsoft.com/office/powerpoint/2010/main" val="10728181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C44F-1973-4907-A81E-7725272361C4}"/>
              </a:ext>
            </a:extLst>
          </p:cNvPr>
          <p:cNvSpPr>
            <a:spLocks noGrp="1"/>
          </p:cNvSpPr>
          <p:nvPr>
            <p:ph type="title"/>
          </p:nvPr>
        </p:nvSpPr>
        <p:spPr>
          <a:xfrm>
            <a:off x="1141413" y="0"/>
            <a:ext cx="9905998" cy="1478570"/>
          </a:xfrm>
        </p:spPr>
        <p:txBody>
          <a:bodyPr/>
          <a:lstStyle/>
          <a:p>
            <a:r>
              <a:rPr lang="en-US" cap="none" dirty="0">
                <a:latin typeface="Arial" panose="020B0604020202020204" pitchFamily="34" charset="0"/>
                <a:cs typeface="Arial" panose="020B0604020202020204" pitchFamily="34" charset="0"/>
              </a:rPr>
              <a:t>Assignment – “The Knight Rider”</a:t>
            </a:r>
          </a:p>
        </p:txBody>
      </p:sp>
      <p:sp>
        <p:nvSpPr>
          <p:cNvPr id="4" name="Content Placeholder 3">
            <a:extLst>
              <a:ext uri="{FF2B5EF4-FFF2-40B4-BE49-F238E27FC236}">
                <a16:creationId xmlns:a16="http://schemas.microsoft.com/office/drawing/2014/main" id="{A122FC96-6274-45C7-9DEB-4741D5891082}"/>
              </a:ext>
            </a:extLst>
          </p:cNvPr>
          <p:cNvSpPr>
            <a:spLocks noGrp="1"/>
          </p:cNvSpPr>
          <p:nvPr>
            <p:ph idx="1"/>
          </p:nvPr>
        </p:nvSpPr>
        <p:spPr>
          <a:xfrm>
            <a:off x="1141412" y="1630017"/>
            <a:ext cx="9905999" cy="4598505"/>
          </a:xfrm>
        </p:spPr>
        <p:txBody>
          <a:bodyPr>
            <a:normAutofit/>
          </a:bodyPr>
          <a:lstStyle/>
          <a:p>
            <a:pPr marL="58738" lvl="1" indent="0">
              <a:lnSpc>
                <a:spcPct val="130000"/>
              </a:lnSpc>
              <a:buClr>
                <a:schemeClr val="bg1"/>
              </a:buClr>
              <a:buSzPct val="100000"/>
              <a:buNone/>
            </a:pPr>
            <a:r>
              <a:rPr lang="en-US" dirty="0">
                <a:solidFill>
                  <a:schemeClr val="bg1"/>
                </a:solidFill>
              </a:rPr>
              <a:t>Put 3 LEDs, light them one by one at 0.05 second (50ms) interval. When the last LED turns off, turn on the first LED, and start the iteration again.</a:t>
            </a:r>
            <a:endParaRPr lang="en-US" sz="1900" dirty="0">
              <a:solidFill>
                <a:schemeClr val="bg1"/>
              </a:solidFill>
            </a:endParaRPr>
          </a:p>
        </p:txBody>
      </p:sp>
      <p:sp>
        <p:nvSpPr>
          <p:cNvPr id="7" name="Date Placeholder 6">
            <a:extLst>
              <a:ext uri="{FF2B5EF4-FFF2-40B4-BE49-F238E27FC236}">
                <a16:creationId xmlns:a16="http://schemas.microsoft.com/office/drawing/2014/main" id="{37FE726D-5BF2-4459-9540-A5DA54D4D43B}"/>
              </a:ext>
            </a:extLst>
          </p:cNvPr>
          <p:cNvSpPr>
            <a:spLocks noGrp="1"/>
          </p:cNvSpPr>
          <p:nvPr>
            <p:ph type="dt" sz="half" idx="10"/>
          </p:nvPr>
        </p:nvSpPr>
        <p:spPr/>
        <p:txBody>
          <a:bodyPr/>
          <a:lstStyle/>
          <a:p>
            <a:fld id="{AB0D8AF3-518B-4877-A313-457D7C517646}" type="datetime1">
              <a:rPr lang="en-US" smtClean="0"/>
              <a:t>8/14/2018</a:t>
            </a:fld>
            <a:endParaRPr lang="en-US" dirty="0"/>
          </a:p>
        </p:txBody>
      </p:sp>
      <p:sp>
        <p:nvSpPr>
          <p:cNvPr id="8" name="Footer Placeholder 7">
            <a:extLst>
              <a:ext uri="{FF2B5EF4-FFF2-40B4-BE49-F238E27FC236}">
                <a16:creationId xmlns:a16="http://schemas.microsoft.com/office/drawing/2014/main" id="{6E8CA8DF-5BC2-4311-9637-66CD1540BA8C}"/>
              </a:ext>
            </a:extLst>
          </p:cNvPr>
          <p:cNvSpPr>
            <a:spLocks noGrp="1"/>
          </p:cNvSpPr>
          <p:nvPr>
            <p:ph type="ftr" sz="quarter" idx="11"/>
          </p:nvPr>
        </p:nvSpPr>
        <p:spPr/>
        <p:txBody>
          <a:bodyPr/>
          <a:lstStyle/>
          <a:p>
            <a:r>
              <a:rPr lang="en-US"/>
              <a:t>IoT-TLU Lab</a:t>
            </a:r>
            <a:endParaRPr lang="en-US" dirty="0"/>
          </a:p>
        </p:txBody>
      </p:sp>
      <p:sp>
        <p:nvSpPr>
          <p:cNvPr id="9" name="Slide Number Placeholder 8">
            <a:extLst>
              <a:ext uri="{FF2B5EF4-FFF2-40B4-BE49-F238E27FC236}">
                <a16:creationId xmlns:a16="http://schemas.microsoft.com/office/drawing/2014/main" id="{4BAC3A56-37FE-419E-B314-60571E208A64}"/>
              </a:ext>
            </a:extLst>
          </p:cNvPr>
          <p:cNvSpPr>
            <a:spLocks noGrp="1"/>
          </p:cNvSpPr>
          <p:nvPr>
            <p:ph type="sldNum" sz="quarter" idx="12"/>
          </p:nvPr>
        </p:nvSpPr>
        <p:spPr/>
        <p:txBody>
          <a:bodyPr/>
          <a:lstStyle/>
          <a:p>
            <a:fld id="{6D22F896-40B5-4ADD-8801-0D06FADFA095}" type="slidenum">
              <a:rPr lang="en-US" smtClean="0"/>
              <a:t>22</a:t>
            </a:fld>
            <a:endParaRPr lang="en-US" dirty="0"/>
          </a:p>
        </p:txBody>
      </p:sp>
      <p:pic>
        <p:nvPicPr>
          <p:cNvPr id="3" name="Picture 2">
            <a:extLst>
              <a:ext uri="{FF2B5EF4-FFF2-40B4-BE49-F238E27FC236}">
                <a16:creationId xmlns:a16="http://schemas.microsoft.com/office/drawing/2014/main" id="{BB0F8A90-65B5-4593-A665-C3C680CE28B4}"/>
              </a:ext>
            </a:extLst>
          </p:cNvPr>
          <p:cNvPicPr>
            <a:picLocks noChangeAspect="1"/>
          </p:cNvPicPr>
          <p:nvPr/>
        </p:nvPicPr>
        <p:blipFill>
          <a:blip r:embed="rId2"/>
          <a:stretch>
            <a:fillRect/>
          </a:stretch>
        </p:blipFill>
        <p:spPr>
          <a:xfrm>
            <a:off x="2837161" y="2634319"/>
            <a:ext cx="6514499" cy="3964918"/>
          </a:xfrm>
          <a:prstGeom prst="rect">
            <a:avLst/>
          </a:prstGeom>
        </p:spPr>
      </p:pic>
    </p:spTree>
    <p:extLst>
      <p:ext uri="{BB962C8B-B14F-4D97-AF65-F5344CB8AC3E}">
        <p14:creationId xmlns:p14="http://schemas.microsoft.com/office/powerpoint/2010/main" val="1155918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C44F-1973-4907-A81E-7725272361C4}"/>
              </a:ext>
            </a:extLst>
          </p:cNvPr>
          <p:cNvSpPr>
            <a:spLocks noGrp="1"/>
          </p:cNvSpPr>
          <p:nvPr>
            <p:ph type="title"/>
          </p:nvPr>
        </p:nvSpPr>
        <p:spPr>
          <a:xfrm>
            <a:off x="1141413" y="0"/>
            <a:ext cx="9905998" cy="1478570"/>
          </a:xfrm>
        </p:spPr>
        <p:txBody>
          <a:bodyPr/>
          <a:lstStyle/>
          <a:p>
            <a:r>
              <a:rPr lang="en-US" cap="none" dirty="0">
                <a:latin typeface="Arial" panose="020B0604020202020204" pitchFamily="34" charset="0"/>
                <a:cs typeface="Arial" panose="020B0604020202020204" pitchFamily="34" charset="0"/>
              </a:rPr>
              <a:t>“The Knight Rider” – How to do it?</a:t>
            </a:r>
          </a:p>
        </p:txBody>
      </p:sp>
      <p:sp>
        <p:nvSpPr>
          <p:cNvPr id="4" name="Content Placeholder 3">
            <a:extLst>
              <a:ext uri="{FF2B5EF4-FFF2-40B4-BE49-F238E27FC236}">
                <a16:creationId xmlns:a16="http://schemas.microsoft.com/office/drawing/2014/main" id="{A122FC96-6274-45C7-9DEB-4741D5891082}"/>
              </a:ext>
            </a:extLst>
          </p:cNvPr>
          <p:cNvSpPr>
            <a:spLocks noGrp="1"/>
          </p:cNvSpPr>
          <p:nvPr>
            <p:ph idx="1"/>
          </p:nvPr>
        </p:nvSpPr>
        <p:spPr>
          <a:xfrm>
            <a:off x="1141412" y="1630017"/>
            <a:ext cx="9905999" cy="4598505"/>
          </a:xfrm>
        </p:spPr>
        <p:txBody>
          <a:bodyPr>
            <a:normAutofit/>
          </a:bodyPr>
          <a:lstStyle/>
          <a:p>
            <a:pPr marL="287338" lvl="1">
              <a:lnSpc>
                <a:spcPct val="130000"/>
              </a:lnSpc>
              <a:buClr>
                <a:schemeClr val="bg1"/>
              </a:buClr>
              <a:buSzPct val="100000"/>
            </a:pPr>
            <a:r>
              <a:rPr lang="it-IT" sz="1900" dirty="0">
                <a:solidFill>
                  <a:schemeClr val="bg1"/>
                </a:solidFill>
              </a:rPr>
              <a:t>Use Pin 7 (GPIO04), 11 (GPIO17), 13 (GPIO27)</a:t>
            </a:r>
          </a:p>
          <a:p>
            <a:pPr marL="287338" lvl="1">
              <a:lnSpc>
                <a:spcPct val="130000"/>
              </a:lnSpc>
              <a:buClr>
                <a:schemeClr val="bg1"/>
              </a:buClr>
              <a:buSzPct val="100000"/>
            </a:pPr>
            <a:r>
              <a:rPr lang="en-US" sz="1900" dirty="0">
                <a:solidFill>
                  <a:schemeClr val="bg1"/>
                </a:solidFill>
              </a:rPr>
              <a:t>You can put them in a list</a:t>
            </a:r>
          </a:p>
          <a:p>
            <a:pPr marL="287338" lvl="1">
              <a:lnSpc>
                <a:spcPct val="130000"/>
              </a:lnSpc>
              <a:buClr>
                <a:schemeClr val="bg1"/>
              </a:buClr>
              <a:buSzPct val="100000"/>
            </a:pPr>
            <a:r>
              <a:rPr lang="en-US" sz="1900" dirty="0">
                <a:solidFill>
                  <a:schemeClr val="bg1"/>
                </a:solidFill>
              </a:rPr>
              <a:t>Set to the output mode by looping the pin list</a:t>
            </a:r>
          </a:p>
        </p:txBody>
      </p:sp>
      <p:sp>
        <p:nvSpPr>
          <p:cNvPr id="7" name="Date Placeholder 6">
            <a:extLst>
              <a:ext uri="{FF2B5EF4-FFF2-40B4-BE49-F238E27FC236}">
                <a16:creationId xmlns:a16="http://schemas.microsoft.com/office/drawing/2014/main" id="{37FE726D-5BF2-4459-9540-A5DA54D4D43B}"/>
              </a:ext>
            </a:extLst>
          </p:cNvPr>
          <p:cNvSpPr>
            <a:spLocks noGrp="1"/>
          </p:cNvSpPr>
          <p:nvPr>
            <p:ph type="dt" sz="half" idx="10"/>
          </p:nvPr>
        </p:nvSpPr>
        <p:spPr/>
        <p:txBody>
          <a:bodyPr/>
          <a:lstStyle/>
          <a:p>
            <a:fld id="{F04DF343-3979-4588-8B61-1C21512B0336}" type="datetime1">
              <a:rPr lang="en-US" smtClean="0"/>
              <a:t>8/14/2018</a:t>
            </a:fld>
            <a:endParaRPr lang="en-US" dirty="0"/>
          </a:p>
        </p:txBody>
      </p:sp>
      <p:sp>
        <p:nvSpPr>
          <p:cNvPr id="8" name="Footer Placeholder 7">
            <a:extLst>
              <a:ext uri="{FF2B5EF4-FFF2-40B4-BE49-F238E27FC236}">
                <a16:creationId xmlns:a16="http://schemas.microsoft.com/office/drawing/2014/main" id="{6E8CA8DF-5BC2-4311-9637-66CD1540BA8C}"/>
              </a:ext>
            </a:extLst>
          </p:cNvPr>
          <p:cNvSpPr>
            <a:spLocks noGrp="1"/>
          </p:cNvSpPr>
          <p:nvPr>
            <p:ph type="ftr" sz="quarter" idx="11"/>
          </p:nvPr>
        </p:nvSpPr>
        <p:spPr/>
        <p:txBody>
          <a:bodyPr/>
          <a:lstStyle/>
          <a:p>
            <a:r>
              <a:rPr lang="en-US"/>
              <a:t>IoT-TLU Lab</a:t>
            </a:r>
            <a:endParaRPr lang="en-US" dirty="0"/>
          </a:p>
        </p:txBody>
      </p:sp>
      <p:sp>
        <p:nvSpPr>
          <p:cNvPr id="9" name="Slide Number Placeholder 8">
            <a:extLst>
              <a:ext uri="{FF2B5EF4-FFF2-40B4-BE49-F238E27FC236}">
                <a16:creationId xmlns:a16="http://schemas.microsoft.com/office/drawing/2014/main" id="{4BAC3A56-37FE-419E-B314-60571E208A64}"/>
              </a:ext>
            </a:extLst>
          </p:cNvPr>
          <p:cNvSpPr>
            <a:spLocks noGrp="1"/>
          </p:cNvSpPr>
          <p:nvPr>
            <p:ph type="sldNum" sz="quarter" idx="12"/>
          </p:nvPr>
        </p:nvSpPr>
        <p:spPr/>
        <p:txBody>
          <a:bodyPr/>
          <a:lstStyle/>
          <a:p>
            <a:fld id="{6D22F896-40B5-4ADD-8801-0D06FADFA095}" type="slidenum">
              <a:rPr lang="en-US" smtClean="0"/>
              <a:t>23</a:t>
            </a:fld>
            <a:endParaRPr lang="en-US" dirty="0"/>
          </a:p>
        </p:txBody>
      </p:sp>
      <p:pic>
        <p:nvPicPr>
          <p:cNvPr id="3" name="Picture 2">
            <a:extLst>
              <a:ext uri="{FF2B5EF4-FFF2-40B4-BE49-F238E27FC236}">
                <a16:creationId xmlns:a16="http://schemas.microsoft.com/office/drawing/2014/main" id="{47934E3F-0BC6-4D35-AE58-9393BBA46812}"/>
              </a:ext>
            </a:extLst>
          </p:cNvPr>
          <p:cNvPicPr>
            <a:picLocks noChangeAspect="1"/>
          </p:cNvPicPr>
          <p:nvPr/>
        </p:nvPicPr>
        <p:blipFill>
          <a:blip r:embed="rId2"/>
          <a:stretch>
            <a:fillRect/>
          </a:stretch>
        </p:blipFill>
        <p:spPr>
          <a:xfrm>
            <a:off x="8857097" y="620901"/>
            <a:ext cx="2218889" cy="5607621"/>
          </a:xfrm>
          <a:prstGeom prst="rect">
            <a:avLst/>
          </a:prstGeom>
        </p:spPr>
      </p:pic>
      <p:pic>
        <p:nvPicPr>
          <p:cNvPr id="6" name="Picture 5">
            <a:extLst>
              <a:ext uri="{FF2B5EF4-FFF2-40B4-BE49-F238E27FC236}">
                <a16:creationId xmlns:a16="http://schemas.microsoft.com/office/drawing/2014/main" id="{E58EEA4F-2894-4779-9C91-89C2B2317845}"/>
              </a:ext>
            </a:extLst>
          </p:cNvPr>
          <p:cNvPicPr>
            <a:picLocks noChangeAspect="1"/>
          </p:cNvPicPr>
          <p:nvPr/>
        </p:nvPicPr>
        <p:blipFill>
          <a:blip r:embed="rId3"/>
          <a:stretch>
            <a:fillRect/>
          </a:stretch>
        </p:blipFill>
        <p:spPr>
          <a:xfrm>
            <a:off x="1587259" y="3147194"/>
            <a:ext cx="7110472" cy="2028905"/>
          </a:xfrm>
          <a:prstGeom prst="rect">
            <a:avLst/>
          </a:prstGeom>
        </p:spPr>
      </p:pic>
    </p:spTree>
    <p:extLst>
      <p:ext uri="{BB962C8B-B14F-4D97-AF65-F5344CB8AC3E}">
        <p14:creationId xmlns:p14="http://schemas.microsoft.com/office/powerpoint/2010/main" val="23607879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C44F-1973-4907-A81E-7725272361C4}"/>
              </a:ext>
            </a:extLst>
          </p:cNvPr>
          <p:cNvSpPr>
            <a:spLocks noGrp="1"/>
          </p:cNvSpPr>
          <p:nvPr>
            <p:ph type="title"/>
          </p:nvPr>
        </p:nvSpPr>
        <p:spPr>
          <a:xfrm>
            <a:off x="1141413" y="0"/>
            <a:ext cx="9905998" cy="1478570"/>
          </a:xfrm>
        </p:spPr>
        <p:txBody>
          <a:bodyPr/>
          <a:lstStyle/>
          <a:p>
            <a:r>
              <a:rPr lang="en-US" cap="none" dirty="0">
                <a:latin typeface="Arial" panose="020B0604020202020204" pitchFamily="34" charset="0"/>
                <a:cs typeface="Arial" panose="020B0604020202020204" pitchFamily="34" charset="0"/>
              </a:rPr>
              <a:t>“The Knight Rider” – How to do it?</a:t>
            </a:r>
          </a:p>
        </p:txBody>
      </p:sp>
      <p:sp>
        <p:nvSpPr>
          <p:cNvPr id="4" name="Content Placeholder 3">
            <a:extLst>
              <a:ext uri="{FF2B5EF4-FFF2-40B4-BE49-F238E27FC236}">
                <a16:creationId xmlns:a16="http://schemas.microsoft.com/office/drawing/2014/main" id="{A122FC96-6274-45C7-9DEB-4741D5891082}"/>
              </a:ext>
            </a:extLst>
          </p:cNvPr>
          <p:cNvSpPr>
            <a:spLocks noGrp="1"/>
          </p:cNvSpPr>
          <p:nvPr>
            <p:ph idx="1"/>
          </p:nvPr>
        </p:nvSpPr>
        <p:spPr>
          <a:xfrm>
            <a:off x="1141412" y="1630017"/>
            <a:ext cx="9905999" cy="4598505"/>
          </a:xfrm>
        </p:spPr>
        <p:txBody>
          <a:bodyPr>
            <a:normAutofit/>
          </a:bodyPr>
          <a:lstStyle/>
          <a:p>
            <a:pPr marL="287338" lvl="1">
              <a:lnSpc>
                <a:spcPct val="130000"/>
              </a:lnSpc>
              <a:buClr>
                <a:schemeClr val="bg1"/>
              </a:buClr>
              <a:buSzPct val="100000"/>
            </a:pPr>
            <a:r>
              <a:rPr lang="en-US" sz="1900" dirty="0">
                <a:solidFill>
                  <a:schemeClr val="bg1"/>
                </a:solidFill>
              </a:rPr>
              <a:t>Create each pattern, 3 in total, by using a list</a:t>
            </a:r>
          </a:p>
          <a:p>
            <a:pPr marL="287338" lvl="1">
              <a:lnSpc>
                <a:spcPct val="130000"/>
              </a:lnSpc>
              <a:buClr>
                <a:schemeClr val="bg1"/>
              </a:buClr>
              <a:buSzPct val="100000"/>
            </a:pPr>
            <a:endParaRPr lang="en-US" sz="1900" dirty="0">
              <a:solidFill>
                <a:schemeClr val="bg1"/>
              </a:solidFill>
            </a:endParaRPr>
          </a:p>
          <a:p>
            <a:pPr marL="287338" lvl="1">
              <a:lnSpc>
                <a:spcPct val="130000"/>
              </a:lnSpc>
              <a:buClr>
                <a:schemeClr val="bg1"/>
              </a:buClr>
              <a:buSzPct val="100000"/>
            </a:pPr>
            <a:endParaRPr lang="en-US" sz="1900" dirty="0">
              <a:solidFill>
                <a:schemeClr val="bg1"/>
              </a:solidFill>
            </a:endParaRPr>
          </a:p>
          <a:p>
            <a:pPr marL="287338" lvl="1">
              <a:lnSpc>
                <a:spcPct val="130000"/>
              </a:lnSpc>
              <a:buClr>
                <a:schemeClr val="bg1"/>
              </a:buClr>
              <a:buSzPct val="100000"/>
            </a:pPr>
            <a:endParaRPr lang="en-US" sz="1900" dirty="0">
              <a:solidFill>
                <a:schemeClr val="bg1"/>
              </a:solidFill>
            </a:endParaRPr>
          </a:p>
        </p:txBody>
      </p:sp>
      <p:sp>
        <p:nvSpPr>
          <p:cNvPr id="7" name="Date Placeholder 6">
            <a:extLst>
              <a:ext uri="{FF2B5EF4-FFF2-40B4-BE49-F238E27FC236}">
                <a16:creationId xmlns:a16="http://schemas.microsoft.com/office/drawing/2014/main" id="{37FE726D-5BF2-4459-9540-A5DA54D4D43B}"/>
              </a:ext>
            </a:extLst>
          </p:cNvPr>
          <p:cNvSpPr>
            <a:spLocks noGrp="1"/>
          </p:cNvSpPr>
          <p:nvPr>
            <p:ph type="dt" sz="half" idx="10"/>
          </p:nvPr>
        </p:nvSpPr>
        <p:spPr/>
        <p:txBody>
          <a:bodyPr/>
          <a:lstStyle/>
          <a:p>
            <a:fld id="{C4A119E4-F9AD-4D98-8ABF-08CBAD539D27}" type="datetime1">
              <a:rPr lang="en-US" smtClean="0"/>
              <a:t>8/14/2018</a:t>
            </a:fld>
            <a:endParaRPr lang="en-US" dirty="0"/>
          </a:p>
        </p:txBody>
      </p:sp>
      <p:sp>
        <p:nvSpPr>
          <p:cNvPr id="8" name="Footer Placeholder 7">
            <a:extLst>
              <a:ext uri="{FF2B5EF4-FFF2-40B4-BE49-F238E27FC236}">
                <a16:creationId xmlns:a16="http://schemas.microsoft.com/office/drawing/2014/main" id="{6E8CA8DF-5BC2-4311-9637-66CD1540BA8C}"/>
              </a:ext>
            </a:extLst>
          </p:cNvPr>
          <p:cNvSpPr>
            <a:spLocks noGrp="1"/>
          </p:cNvSpPr>
          <p:nvPr>
            <p:ph type="ftr" sz="quarter" idx="11"/>
          </p:nvPr>
        </p:nvSpPr>
        <p:spPr/>
        <p:txBody>
          <a:bodyPr/>
          <a:lstStyle/>
          <a:p>
            <a:r>
              <a:rPr lang="en-US"/>
              <a:t>IoT-TLU Lab</a:t>
            </a:r>
            <a:endParaRPr lang="en-US" dirty="0"/>
          </a:p>
        </p:txBody>
      </p:sp>
      <p:sp>
        <p:nvSpPr>
          <p:cNvPr id="9" name="Slide Number Placeholder 8">
            <a:extLst>
              <a:ext uri="{FF2B5EF4-FFF2-40B4-BE49-F238E27FC236}">
                <a16:creationId xmlns:a16="http://schemas.microsoft.com/office/drawing/2014/main" id="{4BAC3A56-37FE-419E-B314-60571E208A64}"/>
              </a:ext>
            </a:extLst>
          </p:cNvPr>
          <p:cNvSpPr>
            <a:spLocks noGrp="1"/>
          </p:cNvSpPr>
          <p:nvPr>
            <p:ph type="sldNum" sz="quarter" idx="12"/>
          </p:nvPr>
        </p:nvSpPr>
        <p:spPr/>
        <p:txBody>
          <a:bodyPr/>
          <a:lstStyle/>
          <a:p>
            <a:fld id="{6D22F896-40B5-4ADD-8801-0D06FADFA095}" type="slidenum">
              <a:rPr lang="en-US" smtClean="0"/>
              <a:t>24</a:t>
            </a:fld>
            <a:endParaRPr lang="en-US" dirty="0"/>
          </a:p>
        </p:txBody>
      </p:sp>
      <p:pic>
        <p:nvPicPr>
          <p:cNvPr id="5" name="Picture 4">
            <a:extLst>
              <a:ext uri="{FF2B5EF4-FFF2-40B4-BE49-F238E27FC236}">
                <a16:creationId xmlns:a16="http://schemas.microsoft.com/office/drawing/2014/main" id="{EEC1B656-43EB-409B-9619-9B9A77C1E063}"/>
              </a:ext>
            </a:extLst>
          </p:cNvPr>
          <p:cNvPicPr>
            <a:picLocks noChangeAspect="1"/>
          </p:cNvPicPr>
          <p:nvPr/>
        </p:nvPicPr>
        <p:blipFill>
          <a:blip r:embed="rId2"/>
          <a:stretch>
            <a:fillRect/>
          </a:stretch>
        </p:blipFill>
        <p:spPr>
          <a:xfrm>
            <a:off x="2000161" y="2321639"/>
            <a:ext cx="4558302" cy="1603380"/>
          </a:xfrm>
          <a:prstGeom prst="rect">
            <a:avLst/>
          </a:prstGeom>
        </p:spPr>
      </p:pic>
    </p:spTree>
    <p:extLst>
      <p:ext uri="{BB962C8B-B14F-4D97-AF65-F5344CB8AC3E}">
        <p14:creationId xmlns:p14="http://schemas.microsoft.com/office/powerpoint/2010/main" val="2677321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C44F-1973-4907-A81E-7725272361C4}"/>
              </a:ext>
            </a:extLst>
          </p:cNvPr>
          <p:cNvSpPr>
            <a:spLocks noGrp="1"/>
          </p:cNvSpPr>
          <p:nvPr>
            <p:ph type="title"/>
          </p:nvPr>
        </p:nvSpPr>
        <p:spPr>
          <a:xfrm>
            <a:off x="1141413" y="0"/>
            <a:ext cx="9905998" cy="1478570"/>
          </a:xfrm>
        </p:spPr>
        <p:txBody>
          <a:bodyPr/>
          <a:lstStyle/>
          <a:p>
            <a:r>
              <a:rPr lang="en-US" cap="none" dirty="0">
                <a:latin typeface="Arial" panose="020B0604020202020204" pitchFamily="34" charset="0"/>
                <a:cs typeface="Arial" panose="020B0604020202020204" pitchFamily="34" charset="0"/>
              </a:rPr>
              <a:t>“The Knight Rider” – How to do it?</a:t>
            </a:r>
          </a:p>
        </p:txBody>
      </p:sp>
      <p:sp>
        <p:nvSpPr>
          <p:cNvPr id="4" name="Content Placeholder 3">
            <a:extLst>
              <a:ext uri="{FF2B5EF4-FFF2-40B4-BE49-F238E27FC236}">
                <a16:creationId xmlns:a16="http://schemas.microsoft.com/office/drawing/2014/main" id="{A122FC96-6274-45C7-9DEB-4741D5891082}"/>
              </a:ext>
            </a:extLst>
          </p:cNvPr>
          <p:cNvSpPr>
            <a:spLocks noGrp="1"/>
          </p:cNvSpPr>
          <p:nvPr>
            <p:ph idx="1"/>
          </p:nvPr>
        </p:nvSpPr>
        <p:spPr>
          <a:xfrm>
            <a:off x="1141412" y="1630017"/>
            <a:ext cx="9905999" cy="4598505"/>
          </a:xfrm>
        </p:spPr>
        <p:txBody>
          <a:bodyPr>
            <a:normAutofit/>
          </a:bodyPr>
          <a:lstStyle/>
          <a:p>
            <a:pPr marL="287338" lvl="1">
              <a:lnSpc>
                <a:spcPct val="130000"/>
              </a:lnSpc>
              <a:buClr>
                <a:schemeClr val="bg1"/>
              </a:buClr>
              <a:buSzPct val="100000"/>
            </a:pPr>
            <a:r>
              <a:rPr lang="en-US" sz="1900" dirty="0">
                <a:solidFill>
                  <a:schemeClr val="bg1"/>
                </a:solidFill>
              </a:rPr>
              <a:t>Now execute the pattern</a:t>
            </a:r>
          </a:p>
          <a:p>
            <a:pPr marL="287338" lvl="1">
              <a:lnSpc>
                <a:spcPct val="130000"/>
              </a:lnSpc>
              <a:buClr>
                <a:schemeClr val="bg1"/>
              </a:buClr>
              <a:buSzPct val="100000"/>
            </a:pPr>
            <a:endParaRPr lang="en-US" sz="1900" dirty="0">
              <a:solidFill>
                <a:schemeClr val="bg1"/>
              </a:solidFill>
            </a:endParaRPr>
          </a:p>
          <a:p>
            <a:pPr marL="287338" lvl="1">
              <a:lnSpc>
                <a:spcPct val="130000"/>
              </a:lnSpc>
              <a:buClr>
                <a:schemeClr val="bg1"/>
              </a:buClr>
              <a:buSzPct val="100000"/>
            </a:pPr>
            <a:endParaRPr lang="en-US" sz="1900" dirty="0">
              <a:solidFill>
                <a:schemeClr val="bg1"/>
              </a:solidFill>
            </a:endParaRPr>
          </a:p>
        </p:txBody>
      </p:sp>
      <p:sp>
        <p:nvSpPr>
          <p:cNvPr id="7" name="Date Placeholder 6">
            <a:extLst>
              <a:ext uri="{FF2B5EF4-FFF2-40B4-BE49-F238E27FC236}">
                <a16:creationId xmlns:a16="http://schemas.microsoft.com/office/drawing/2014/main" id="{37FE726D-5BF2-4459-9540-A5DA54D4D43B}"/>
              </a:ext>
            </a:extLst>
          </p:cNvPr>
          <p:cNvSpPr>
            <a:spLocks noGrp="1"/>
          </p:cNvSpPr>
          <p:nvPr>
            <p:ph type="dt" sz="half" idx="10"/>
          </p:nvPr>
        </p:nvSpPr>
        <p:spPr/>
        <p:txBody>
          <a:bodyPr/>
          <a:lstStyle/>
          <a:p>
            <a:fld id="{D567F3DD-A3A8-4BD4-BF6E-977B682C4AF7}" type="datetime1">
              <a:rPr lang="en-US" smtClean="0"/>
              <a:t>8/14/2018</a:t>
            </a:fld>
            <a:endParaRPr lang="en-US" dirty="0"/>
          </a:p>
        </p:txBody>
      </p:sp>
      <p:sp>
        <p:nvSpPr>
          <p:cNvPr id="8" name="Footer Placeholder 7">
            <a:extLst>
              <a:ext uri="{FF2B5EF4-FFF2-40B4-BE49-F238E27FC236}">
                <a16:creationId xmlns:a16="http://schemas.microsoft.com/office/drawing/2014/main" id="{6E8CA8DF-5BC2-4311-9637-66CD1540BA8C}"/>
              </a:ext>
            </a:extLst>
          </p:cNvPr>
          <p:cNvSpPr>
            <a:spLocks noGrp="1"/>
          </p:cNvSpPr>
          <p:nvPr>
            <p:ph type="ftr" sz="quarter" idx="11"/>
          </p:nvPr>
        </p:nvSpPr>
        <p:spPr/>
        <p:txBody>
          <a:bodyPr/>
          <a:lstStyle/>
          <a:p>
            <a:r>
              <a:rPr lang="en-US"/>
              <a:t>IoT-TLU Lab</a:t>
            </a:r>
            <a:endParaRPr lang="en-US" dirty="0"/>
          </a:p>
        </p:txBody>
      </p:sp>
      <p:sp>
        <p:nvSpPr>
          <p:cNvPr id="9" name="Slide Number Placeholder 8">
            <a:extLst>
              <a:ext uri="{FF2B5EF4-FFF2-40B4-BE49-F238E27FC236}">
                <a16:creationId xmlns:a16="http://schemas.microsoft.com/office/drawing/2014/main" id="{4BAC3A56-37FE-419E-B314-60571E208A64}"/>
              </a:ext>
            </a:extLst>
          </p:cNvPr>
          <p:cNvSpPr>
            <a:spLocks noGrp="1"/>
          </p:cNvSpPr>
          <p:nvPr>
            <p:ph type="sldNum" sz="quarter" idx="12"/>
          </p:nvPr>
        </p:nvSpPr>
        <p:spPr/>
        <p:txBody>
          <a:bodyPr/>
          <a:lstStyle/>
          <a:p>
            <a:fld id="{6D22F896-40B5-4ADD-8801-0D06FADFA095}" type="slidenum">
              <a:rPr lang="en-US" smtClean="0"/>
              <a:t>25</a:t>
            </a:fld>
            <a:endParaRPr lang="en-US" dirty="0"/>
          </a:p>
        </p:txBody>
      </p:sp>
      <p:pic>
        <p:nvPicPr>
          <p:cNvPr id="10" name="Picture 9">
            <a:extLst>
              <a:ext uri="{FF2B5EF4-FFF2-40B4-BE49-F238E27FC236}">
                <a16:creationId xmlns:a16="http://schemas.microsoft.com/office/drawing/2014/main" id="{64F0B350-86AA-45C7-8827-9DF6BDE85A32}"/>
              </a:ext>
            </a:extLst>
          </p:cNvPr>
          <p:cNvPicPr>
            <a:picLocks noChangeAspect="1"/>
          </p:cNvPicPr>
          <p:nvPr/>
        </p:nvPicPr>
        <p:blipFill>
          <a:blip r:embed="rId2"/>
          <a:stretch>
            <a:fillRect/>
          </a:stretch>
        </p:blipFill>
        <p:spPr>
          <a:xfrm>
            <a:off x="3032528" y="2136183"/>
            <a:ext cx="6123766" cy="4280492"/>
          </a:xfrm>
          <a:prstGeom prst="rect">
            <a:avLst/>
          </a:prstGeom>
        </p:spPr>
      </p:pic>
    </p:spTree>
    <p:extLst>
      <p:ext uri="{BB962C8B-B14F-4D97-AF65-F5344CB8AC3E}">
        <p14:creationId xmlns:p14="http://schemas.microsoft.com/office/powerpoint/2010/main" val="28062818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C44F-1973-4907-A81E-7725272361C4}"/>
              </a:ext>
            </a:extLst>
          </p:cNvPr>
          <p:cNvSpPr>
            <a:spLocks noGrp="1"/>
          </p:cNvSpPr>
          <p:nvPr>
            <p:ph type="title"/>
          </p:nvPr>
        </p:nvSpPr>
        <p:spPr>
          <a:xfrm>
            <a:off x="1141413" y="0"/>
            <a:ext cx="9905998" cy="1478570"/>
          </a:xfrm>
        </p:spPr>
        <p:txBody>
          <a:bodyPr/>
          <a:lstStyle/>
          <a:p>
            <a:r>
              <a:rPr lang="en-US" cap="none" dirty="0">
                <a:latin typeface="Arial" panose="020B0604020202020204" pitchFamily="34" charset="0"/>
                <a:cs typeface="Arial" panose="020B0604020202020204" pitchFamily="34" charset="0"/>
              </a:rPr>
              <a:t>“The Knight Rider” – How to do it?</a:t>
            </a:r>
          </a:p>
        </p:txBody>
      </p:sp>
      <p:sp>
        <p:nvSpPr>
          <p:cNvPr id="4" name="Content Placeholder 3">
            <a:extLst>
              <a:ext uri="{FF2B5EF4-FFF2-40B4-BE49-F238E27FC236}">
                <a16:creationId xmlns:a16="http://schemas.microsoft.com/office/drawing/2014/main" id="{A122FC96-6274-45C7-9DEB-4741D5891082}"/>
              </a:ext>
            </a:extLst>
          </p:cNvPr>
          <p:cNvSpPr>
            <a:spLocks noGrp="1"/>
          </p:cNvSpPr>
          <p:nvPr>
            <p:ph idx="1"/>
          </p:nvPr>
        </p:nvSpPr>
        <p:spPr>
          <a:xfrm>
            <a:off x="1141412" y="1630017"/>
            <a:ext cx="9905999" cy="4598505"/>
          </a:xfrm>
        </p:spPr>
        <p:txBody>
          <a:bodyPr>
            <a:normAutofit/>
          </a:bodyPr>
          <a:lstStyle/>
          <a:p>
            <a:pPr marL="287338" lvl="1">
              <a:lnSpc>
                <a:spcPct val="130000"/>
              </a:lnSpc>
              <a:buClr>
                <a:schemeClr val="bg1"/>
              </a:buClr>
              <a:buSzPct val="100000"/>
            </a:pPr>
            <a:r>
              <a:rPr lang="en-US" sz="1900" dirty="0">
                <a:solidFill>
                  <a:schemeClr val="bg1"/>
                </a:solidFill>
              </a:rPr>
              <a:t>Now execute the pattern</a:t>
            </a:r>
          </a:p>
          <a:p>
            <a:pPr marL="287338" lvl="1">
              <a:lnSpc>
                <a:spcPct val="130000"/>
              </a:lnSpc>
              <a:buClr>
                <a:schemeClr val="bg1"/>
              </a:buClr>
              <a:buSzPct val="100000"/>
            </a:pPr>
            <a:endParaRPr lang="en-US" sz="1900" dirty="0">
              <a:solidFill>
                <a:schemeClr val="bg1"/>
              </a:solidFill>
            </a:endParaRPr>
          </a:p>
          <a:p>
            <a:pPr marL="287338" lvl="1">
              <a:lnSpc>
                <a:spcPct val="130000"/>
              </a:lnSpc>
              <a:buClr>
                <a:schemeClr val="bg1"/>
              </a:buClr>
              <a:buSzPct val="100000"/>
            </a:pPr>
            <a:endParaRPr lang="en-US" sz="1900" dirty="0">
              <a:solidFill>
                <a:schemeClr val="bg1"/>
              </a:solidFill>
            </a:endParaRPr>
          </a:p>
        </p:txBody>
      </p:sp>
      <p:sp>
        <p:nvSpPr>
          <p:cNvPr id="7" name="Date Placeholder 6">
            <a:extLst>
              <a:ext uri="{FF2B5EF4-FFF2-40B4-BE49-F238E27FC236}">
                <a16:creationId xmlns:a16="http://schemas.microsoft.com/office/drawing/2014/main" id="{37FE726D-5BF2-4459-9540-A5DA54D4D43B}"/>
              </a:ext>
            </a:extLst>
          </p:cNvPr>
          <p:cNvSpPr>
            <a:spLocks noGrp="1"/>
          </p:cNvSpPr>
          <p:nvPr>
            <p:ph type="dt" sz="half" idx="10"/>
          </p:nvPr>
        </p:nvSpPr>
        <p:spPr/>
        <p:txBody>
          <a:bodyPr/>
          <a:lstStyle/>
          <a:p>
            <a:fld id="{168B0B0E-2140-4FA7-906D-2D1912FE121A}" type="datetime1">
              <a:rPr lang="en-US" smtClean="0"/>
              <a:t>8/14/2018</a:t>
            </a:fld>
            <a:endParaRPr lang="en-US" dirty="0"/>
          </a:p>
        </p:txBody>
      </p:sp>
      <p:sp>
        <p:nvSpPr>
          <p:cNvPr id="8" name="Footer Placeholder 7">
            <a:extLst>
              <a:ext uri="{FF2B5EF4-FFF2-40B4-BE49-F238E27FC236}">
                <a16:creationId xmlns:a16="http://schemas.microsoft.com/office/drawing/2014/main" id="{6E8CA8DF-5BC2-4311-9637-66CD1540BA8C}"/>
              </a:ext>
            </a:extLst>
          </p:cNvPr>
          <p:cNvSpPr>
            <a:spLocks noGrp="1"/>
          </p:cNvSpPr>
          <p:nvPr>
            <p:ph type="ftr" sz="quarter" idx="11"/>
          </p:nvPr>
        </p:nvSpPr>
        <p:spPr/>
        <p:txBody>
          <a:bodyPr/>
          <a:lstStyle/>
          <a:p>
            <a:r>
              <a:rPr lang="en-US"/>
              <a:t>IoT-TLU Lab</a:t>
            </a:r>
            <a:endParaRPr lang="en-US" dirty="0"/>
          </a:p>
        </p:txBody>
      </p:sp>
      <p:sp>
        <p:nvSpPr>
          <p:cNvPr id="9" name="Slide Number Placeholder 8">
            <a:extLst>
              <a:ext uri="{FF2B5EF4-FFF2-40B4-BE49-F238E27FC236}">
                <a16:creationId xmlns:a16="http://schemas.microsoft.com/office/drawing/2014/main" id="{4BAC3A56-37FE-419E-B314-60571E208A64}"/>
              </a:ext>
            </a:extLst>
          </p:cNvPr>
          <p:cNvSpPr>
            <a:spLocks noGrp="1"/>
          </p:cNvSpPr>
          <p:nvPr>
            <p:ph type="sldNum" sz="quarter" idx="12"/>
          </p:nvPr>
        </p:nvSpPr>
        <p:spPr/>
        <p:txBody>
          <a:bodyPr/>
          <a:lstStyle/>
          <a:p>
            <a:fld id="{6D22F896-40B5-4ADD-8801-0D06FADFA095}" type="slidenum">
              <a:rPr lang="en-US" smtClean="0"/>
              <a:t>26</a:t>
            </a:fld>
            <a:endParaRPr lang="en-US" dirty="0"/>
          </a:p>
        </p:txBody>
      </p:sp>
      <p:pic>
        <p:nvPicPr>
          <p:cNvPr id="3" name="Picture 2">
            <a:extLst>
              <a:ext uri="{FF2B5EF4-FFF2-40B4-BE49-F238E27FC236}">
                <a16:creationId xmlns:a16="http://schemas.microsoft.com/office/drawing/2014/main" id="{55037AEA-8A3D-48A9-9974-8BDFF95C17E8}"/>
              </a:ext>
            </a:extLst>
          </p:cNvPr>
          <p:cNvPicPr>
            <a:picLocks noChangeAspect="1"/>
          </p:cNvPicPr>
          <p:nvPr/>
        </p:nvPicPr>
        <p:blipFill>
          <a:blip r:embed="rId2"/>
          <a:stretch>
            <a:fillRect/>
          </a:stretch>
        </p:blipFill>
        <p:spPr>
          <a:xfrm>
            <a:off x="3765548" y="2163969"/>
            <a:ext cx="4657725" cy="4252706"/>
          </a:xfrm>
          <a:prstGeom prst="rect">
            <a:avLst/>
          </a:prstGeom>
        </p:spPr>
      </p:pic>
    </p:spTree>
    <p:extLst>
      <p:ext uri="{BB962C8B-B14F-4D97-AF65-F5344CB8AC3E}">
        <p14:creationId xmlns:p14="http://schemas.microsoft.com/office/powerpoint/2010/main" val="29485885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C44F-1973-4907-A81E-7725272361C4}"/>
              </a:ext>
            </a:extLst>
          </p:cNvPr>
          <p:cNvSpPr>
            <a:spLocks noGrp="1"/>
          </p:cNvSpPr>
          <p:nvPr>
            <p:ph type="title"/>
          </p:nvPr>
        </p:nvSpPr>
        <p:spPr>
          <a:xfrm>
            <a:off x="1141413" y="0"/>
            <a:ext cx="9905998" cy="1478570"/>
          </a:xfrm>
        </p:spPr>
        <p:txBody>
          <a:bodyPr/>
          <a:lstStyle/>
          <a:p>
            <a:r>
              <a:rPr lang="en-US" cap="none" dirty="0">
                <a:latin typeface="Arial" panose="020B0604020202020204" pitchFamily="34" charset="0"/>
                <a:cs typeface="Arial" panose="020B0604020202020204" pitchFamily="34" charset="0"/>
              </a:rPr>
              <a:t>“The Knight Rider” – Assignment 2</a:t>
            </a:r>
          </a:p>
        </p:txBody>
      </p:sp>
      <p:sp>
        <p:nvSpPr>
          <p:cNvPr id="4" name="Content Placeholder 3">
            <a:extLst>
              <a:ext uri="{FF2B5EF4-FFF2-40B4-BE49-F238E27FC236}">
                <a16:creationId xmlns:a16="http://schemas.microsoft.com/office/drawing/2014/main" id="{A122FC96-6274-45C7-9DEB-4741D5891082}"/>
              </a:ext>
            </a:extLst>
          </p:cNvPr>
          <p:cNvSpPr>
            <a:spLocks noGrp="1"/>
          </p:cNvSpPr>
          <p:nvPr>
            <p:ph idx="1"/>
          </p:nvPr>
        </p:nvSpPr>
        <p:spPr>
          <a:xfrm>
            <a:off x="1141412" y="1630017"/>
            <a:ext cx="9905999" cy="4598505"/>
          </a:xfrm>
        </p:spPr>
        <p:txBody>
          <a:bodyPr>
            <a:normAutofit/>
          </a:bodyPr>
          <a:lstStyle/>
          <a:p>
            <a:pPr marL="287338" lvl="1">
              <a:lnSpc>
                <a:spcPct val="130000"/>
              </a:lnSpc>
              <a:buClr>
                <a:schemeClr val="bg1"/>
              </a:buClr>
              <a:buSzPct val="100000"/>
            </a:pPr>
            <a:r>
              <a:rPr lang="en-US" sz="1900" dirty="0">
                <a:solidFill>
                  <a:schemeClr val="bg1"/>
                </a:solidFill>
              </a:rPr>
              <a:t>Now you have better understanding of Python, the circuit, and control theory, add two more LEDs on the circuit, and implement 5 LEDs Knight Rider and let’s user choose the direction of Knight Rider.</a:t>
            </a:r>
          </a:p>
          <a:p>
            <a:pPr marL="287338" lvl="1">
              <a:lnSpc>
                <a:spcPct val="130000"/>
              </a:lnSpc>
              <a:buClr>
                <a:schemeClr val="bg1"/>
              </a:buClr>
              <a:buSzPct val="100000"/>
            </a:pPr>
            <a:endParaRPr lang="en-US" sz="1900" dirty="0">
              <a:solidFill>
                <a:schemeClr val="bg1"/>
              </a:solidFill>
            </a:endParaRPr>
          </a:p>
        </p:txBody>
      </p:sp>
      <p:sp>
        <p:nvSpPr>
          <p:cNvPr id="7" name="Date Placeholder 6">
            <a:extLst>
              <a:ext uri="{FF2B5EF4-FFF2-40B4-BE49-F238E27FC236}">
                <a16:creationId xmlns:a16="http://schemas.microsoft.com/office/drawing/2014/main" id="{37FE726D-5BF2-4459-9540-A5DA54D4D43B}"/>
              </a:ext>
            </a:extLst>
          </p:cNvPr>
          <p:cNvSpPr>
            <a:spLocks noGrp="1"/>
          </p:cNvSpPr>
          <p:nvPr>
            <p:ph type="dt" sz="half" idx="10"/>
          </p:nvPr>
        </p:nvSpPr>
        <p:spPr/>
        <p:txBody>
          <a:bodyPr/>
          <a:lstStyle/>
          <a:p>
            <a:fld id="{17ED573C-4AE4-4435-9DCF-AD241C0EA7C6}" type="datetime1">
              <a:rPr lang="en-US" smtClean="0"/>
              <a:t>8/14/2018</a:t>
            </a:fld>
            <a:endParaRPr lang="en-US" dirty="0"/>
          </a:p>
        </p:txBody>
      </p:sp>
      <p:sp>
        <p:nvSpPr>
          <p:cNvPr id="8" name="Footer Placeholder 7">
            <a:extLst>
              <a:ext uri="{FF2B5EF4-FFF2-40B4-BE49-F238E27FC236}">
                <a16:creationId xmlns:a16="http://schemas.microsoft.com/office/drawing/2014/main" id="{6E8CA8DF-5BC2-4311-9637-66CD1540BA8C}"/>
              </a:ext>
            </a:extLst>
          </p:cNvPr>
          <p:cNvSpPr>
            <a:spLocks noGrp="1"/>
          </p:cNvSpPr>
          <p:nvPr>
            <p:ph type="ftr" sz="quarter" idx="11"/>
          </p:nvPr>
        </p:nvSpPr>
        <p:spPr/>
        <p:txBody>
          <a:bodyPr/>
          <a:lstStyle/>
          <a:p>
            <a:r>
              <a:rPr lang="en-US"/>
              <a:t>IoT-TLU Lab</a:t>
            </a:r>
            <a:endParaRPr lang="en-US" dirty="0"/>
          </a:p>
        </p:txBody>
      </p:sp>
      <p:sp>
        <p:nvSpPr>
          <p:cNvPr id="9" name="Slide Number Placeholder 8">
            <a:extLst>
              <a:ext uri="{FF2B5EF4-FFF2-40B4-BE49-F238E27FC236}">
                <a16:creationId xmlns:a16="http://schemas.microsoft.com/office/drawing/2014/main" id="{4BAC3A56-37FE-419E-B314-60571E208A64}"/>
              </a:ext>
            </a:extLst>
          </p:cNvPr>
          <p:cNvSpPr>
            <a:spLocks noGrp="1"/>
          </p:cNvSpPr>
          <p:nvPr>
            <p:ph type="sldNum" sz="quarter" idx="12"/>
          </p:nvPr>
        </p:nvSpPr>
        <p:spPr/>
        <p:txBody>
          <a:bodyPr/>
          <a:lstStyle/>
          <a:p>
            <a:fld id="{6D22F896-40B5-4ADD-8801-0D06FADFA095}" type="slidenum">
              <a:rPr lang="en-US" smtClean="0"/>
              <a:t>27</a:t>
            </a:fld>
            <a:endParaRPr lang="en-US" dirty="0"/>
          </a:p>
        </p:txBody>
      </p:sp>
    </p:spTree>
    <p:extLst>
      <p:ext uri="{BB962C8B-B14F-4D97-AF65-F5344CB8AC3E}">
        <p14:creationId xmlns:p14="http://schemas.microsoft.com/office/powerpoint/2010/main" val="656505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11" name="Rectangle 5">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2" name="Freeform 6">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7">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8">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9">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10">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1">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2">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3">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4">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5">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Line 16">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8">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9">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20">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Rectangle 21">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8" name="Freeform 22">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3">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4">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5">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6">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7">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8">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9">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30">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1">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39" name="Group 38">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40" name="Freeform 32">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33">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4">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5">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6">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7">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8">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9">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0">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Rectangle 41">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cxnSp>
        <p:nvCxnSpPr>
          <p:cNvPr id="51" name="Straight Connector 50">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028D102-9822-4044-B691-17AB573EED48}"/>
              </a:ext>
            </a:extLst>
          </p:cNvPr>
          <p:cNvSpPr>
            <a:spLocks noGrp="1"/>
          </p:cNvSpPr>
          <p:nvPr>
            <p:ph type="title"/>
          </p:nvPr>
        </p:nvSpPr>
        <p:spPr>
          <a:xfrm>
            <a:off x="779462" y="1082673"/>
            <a:ext cx="3231367" cy="4708528"/>
          </a:xfrm>
        </p:spPr>
        <p:txBody>
          <a:bodyPr>
            <a:normAutofit/>
          </a:bodyPr>
          <a:lstStyle/>
          <a:p>
            <a:pPr algn="r"/>
            <a:r>
              <a:rPr lang="en-US" sz="4000" dirty="0"/>
              <a:t>Get started with Raspberry pi</a:t>
            </a:r>
          </a:p>
        </p:txBody>
      </p:sp>
      <p:sp>
        <p:nvSpPr>
          <p:cNvPr id="3" name="Content Placeholder 2">
            <a:extLst>
              <a:ext uri="{FF2B5EF4-FFF2-40B4-BE49-F238E27FC236}">
                <a16:creationId xmlns:a16="http://schemas.microsoft.com/office/drawing/2014/main" id="{DC080AE3-43C7-4C2A-A5EB-452ACA6A8F22}"/>
              </a:ext>
            </a:extLst>
          </p:cNvPr>
          <p:cNvSpPr>
            <a:spLocks noGrp="1"/>
          </p:cNvSpPr>
          <p:nvPr>
            <p:ph idx="1"/>
          </p:nvPr>
        </p:nvSpPr>
        <p:spPr>
          <a:xfrm>
            <a:off x="5297763" y="1082673"/>
            <a:ext cx="5751237" cy="4708528"/>
          </a:xfrm>
        </p:spPr>
        <p:txBody>
          <a:bodyPr anchor="ctr">
            <a:normAutofit/>
          </a:bodyPr>
          <a:lstStyle/>
          <a:p>
            <a:r>
              <a:rPr lang="en-US" altLang="zh-TW" b="1" dirty="0">
                <a:solidFill>
                  <a:schemeClr val="folHlink"/>
                </a:solidFill>
              </a:rPr>
              <a:t>First Rules</a:t>
            </a:r>
          </a:p>
          <a:p>
            <a:r>
              <a:rPr lang="en-US" altLang="zh-TW" b="1" dirty="0">
                <a:solidFill>
                  <a:schemeClr val="folHlink"/>
                </a:solidFill>
              </a:rPr>
              <a:t>Overview of Raspberry Pi</a:t>
            </a:r>
          </a:p>
          <a:p>
            <a:r>
              <a:rPr lang="en-US" altLang="zh-TW" b="1" dirty="0">
                <a:solidFill>
                  <a:schemeClr val="folHlink"/>
                </a:solidFill>
              </a:rPr>
              <a:t>Start a Raspberry Pi</a:t>
            </a:r>
          </a:p>
          <a:p>
            <a:r>
              <a:rPr lang="en-US" altLang="zh-TW" b="1" dirty="0">
                <a:solidFill>
                  <a:schemeClr val="folHlink"/>
                </a:solidFill>
              </a:rPr>
              <a:t>Lab #1: Controlling a LED – GPIO</a:t>
            </a:r>
          </a:p>
          <a:p>
            <a:r>
              <a:rPr lang="en-US" altLang="zh-TW" b="1" dirty="0"/>
              <a:t>Lab #2: Displaying on LCD 16x2 I2C</a:t>
            </a:r>
          </a:p>
        </p:txBody>
      </p:sp>
      <p:sp>
        <p:nvSpPr>
          <p:cNvPr id="7" name="Date Placeholder 6">
            <a:extLst>
              <a:ext uri="{FF2B5EF4-FFF2-40B4-BE49-F238E27FC236}">
                <a16:creationId xmlns:a16="http://schemas.microsoft.com/office/drawing/2014/main" id="{EFA71CA9-E54E-441C-87C1-FE895815A522}"/>
              </a:ext>
            </a:extLst>
          </p:cNvPr>
          <p:cNvSpPr>
            <a:spLocks noGrp="1"/>
          </p:cNvSpPr>
          <p:nvPr>
            <p:ph type="dt" sz="half" idx="10"/>
          </p:nvPr>
        </p:nvSpPr>
        <p:spPr/>
        <p:txBody>
          <a:bodyPr/>
          <a:lstStyle/>
          <a:p>
            <a:fld id="{25BDEB16-C4AC-46C0-A197-C7706389C730}" type="datetime1">
              <a:rPr lang="en-US" smtClean="0"/>
              <a:t>8/14/2018</a:t>
            </a:fld>
            <a:endParaRPr lang="en-US" dirty="0"/>
          </a:p>
        </p:txBody>
      </p:sp>
      <p:sp>
        <p:nvSpPr>
          <p:cNvPr id="9" name="Footer Placeholder 8">
            <a:extLst>
              <a:ext uri="{FF2B5EF4-FFF2-40B4-BE49-F238E27FC236}">
                <a16:creationId xmlns:a16="http://schemas.microsoft.com/office/drawing/2014/main" id="{FF2FAB87-920D-4F9E-8915-763D5D2DCB0F}"/>
              </a:ext>
            </a:extLst>
          </p:cNvPr>
          <p:cNvSpPr>
            <a:spLocks noGrp="1"/>
          </p:cNvSpPr>
          <p:nvPr>
            <p:ph type="ftr" sz="quarter" idx="11"/>
          </p:nvPr>
        </p:nvSpPr>
        <p:spPr/>
        <p:txBody>
          <a:bodyPr/>
          <a:lstStyle/>
          <a:p>
            <a:r>
              <a:rPr lang="en-US"/>
              <a:t>IoT-TLU Lab</a:t>
            </a:r>
            <a:endParaRPr lang="en-US" dirty="0"/>
          </a:p>
        </p:txBody>
      </p:sp>
      <p:sp>
        <p:nvSpPr>
          <p:cNvPr id="38" name="Slide Number Placeholder 37">
            <a:extLst>
              <a:ext uri="{FF2B5EF4-FFF2-40B4-BE49-F238E27FC236}">
                <a16:creationId xmlns:a16="http://schemas.microsoft.com/office/drawing/2014/main" id="{BFADADE9-5694-4A35-AC34-42CEB15960EA}"/>
              </a:ext>
            </a:extLst>
          </p:cNvPr>
          <p:cNvSpPr>
            <a:spLocks noGrp="1"/>
          </p:cNvSpPr>
          <p:nvPr>
            <p:ph type="sldNum" sz="quarter" idx="12"/>
          </p:nvPr>
        </p:nvSpPr>
        <p:spPr/>
        <p:txBody>
          <a:bodyPr/>
          <a:lstStyle/>
          <a:p>
            <a:fld id="{6D22F896-40B5-4ADD-8801-0D06FADFA095}" type="slidenum">
              <a:rPr lang="en-US" smtClean="0"/>
              <a:t>28</a:t>
            </a:fld>
            <a:endParaRPr lang="en-US" dirty="0"/>
          </a:p>
        </p:txBody>
      </p:sp>
    </p:spTree>
    <p:extLst>
      <p:ext uri="{BB962C8B-B14F-4D97-AF65-F5344CB8AC3E}">
        <p14:creationId xmlns:p14="http://schemas.microsoft.com/office/powerpoint/2010/main" val="5867593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C44F-1973-4907-A81E-7725272361C4}"/>
              </a:ext>
            </a:extLst>
          </p:cNvPr>
          <p:cNvSpPr>
            <a:spLocks noGrp="1"/>
          </p:cNvSpPr>
          <p:nvPr>
            <p:ph type="title"/>
          </p:nvPr>
        </p:nvSpPr>
        <p:spPr>
          <a:xfrm>
            <a:off x="1141413" y="0"/>
            <a:ext cx="9905998" cy="1478570"/>
          </a:xfrm>
        </p:spPr>
        <p:txBody>
          <a:bodyPr/>
          <a:lstStyle/>
          <a:p>
            <a:r>
              <a:rPr lang="en-US" cap="none" dirty="0">
                <a:latin typeface="Arial" panose="020B0604020202020204" pitchFamily="34" charset="0"/>
                <a:cs typeface="Arial" panose="020B0604020202020204" pitchFamily="34" charset="0"/>
              </a:rPr>
              <a:t>LCD 16x2</a:t>
            </a:r>
          </a:p>
        </p:txBody>
      </p:sp>
      <p:sp>
        <p:nvSpPr>
          <p:cNvPr id="7" name="Date Placeholder 6">
            <a:extLst>
              <a:ext uri="{FF2B5EF4-FFF2-40B4-BE49-F238E27FC236}">
                <a16:creationId xmlns:a16="http://schemas.microsoft.com/office/drawing/2014/main" id="{37FE726D-5BF2-4459-9540-A5DA54D4D43B}"/>
              </a:ext>
            </a:extLst>
          </p:cNvPr>
          <p:cNvSpPr>
            <a:spLocks noGrp="1"/>
          </p:cNvSpPr>
          <p:nvPr>
            <p:ph type="dt" sz="half" idx="10"/>
          </p:nvPr>
        </p:nvSpPr>
        <p:spPr/>
        <p:txBody>
          <a:bodyPr/>
          <a:lstStyle/>
          <a:p>
            <a:fld id="{B4CC6844-A74B-4E14-877D-202414DCFFCB}" type="datetime1">
              <a:rPr lang="en-US" smtClean="0"/>
              <a:t>8/14/2018</a:t>
            </a:fld>
            <a:endParaRPr lang="en-US" dirty="0"/>
          </a:p>
        </p:txBody>
      </p:sp>
      <p:sp>
        <p:nvSpPr>
          <p:cNvPr id="8" name="Footer Placeholder 7">
            <a:extLst>
              <a:ext uri="{FF2B5EF4-FFF2-40B4-BE49-F238E27FC236}">
                <a16:creationId xmlns:a16="http://schemas.microsoft.com/office/drawing/2014/main" id="{6E8CA8DF-5BC2-4311-9637-66CD1540BA8C}"/>
              </a:ext>
            </a:extLst>
          </p:cNvPr>
          <p:cNvSpPr>
            <a:spLocks noGrp="1"/>
          </p:cNvSpPr>
          <p:nvPr>
            <p:ph type="ftr" sz="quarter" idx="11"/>
          </p:nvPr>
        </p:nvSpPr>
        <p:spPr/>
        <p:txBody>
          <a:bodyPr/>
          <a:lstStyle/>
          <a:p>
            <a:r>
              <a:rPr lang="en-US"/>
              <a:t>IoT-TLU Lab</a:t>
            </a:r>
            <a:endParaRPr lang="en-US" dirty="0"/>
          </a:p>
        </p:txBody>
      </p:sp>
      <p:sp>
        <p:nvSpPr>
          <p:cNvPr id="9" name="Slide Number Placeholder 8">
            <a:extLst>
              <a:ext uri="{FF2B5EF4-FFF2-40B4-BE49-F238E27FC236}">
                <a16:creationId xmlns:a16="http://schemas.microsoft.com/office/drawing/2014/main" id="{4BAC3A56-37FE-419E-B314-60571E208A64}"/>
              </a:ext>
            </a:extLst>
          </p:cNvPr>
          <p:cNvSpPr>
            <a:spLocks noGrp="1"/>
          </p:cNvSpPr>
          <p:nvPr>
            <p:ph type="sldNum" sz="quarter" idx="12"/>
          </p:nvPr>
        </p:nvSpPr>
        <p:spPr/>
        <p:txBody>
          <a:bodyPr/>
          <a:lstStyle/>
          <a:p>
            <a:fld id="{6D22F896-40B5-4ADD-8801-0D06FADFA095}" type="slidenum">
              <a:rPr lang="en-US" smtClean="0"/>
              <a:t>29</a:t>
            </a:fld>
            <a:endParaRPr lang="en-US" dirty="0"/>
          </a:p>
        </p:txBody>
      </p:sp>
      <p:pic>
        <p:nvPicPr>
          <p:cNvPr id="1026" name="Picture 2" descr="LCD Pin-Out">
            <a:extLst>
              <a:ext uri="{FF2B5EF4-FFF2-40B4-BE49-F238E27FC236}">
                <a16:creationId xmlns:a16="http://schemas.microsoft.com/office/drawing/2014/main" id="{4A95F752-82B1-4914-B89A-F4AC2CCD9E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9934" y="1382831"/>
            <a:ext cx="6368955" cy="4736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432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C44F-1973-4907-A81E-7725272361C4}"/>
              </a:ext>
            </a:extLst>
          </p:cNvPr>
          <p:cNvSpPr>
            <a:spLocks noGrp="1"/>
          </p:cNvSpPr>
          <p:nvPr>
            <p:ph type="title"/>
          </p:nvPr>
        </p:nvSpPr>
        <p:spPr>
          <a:xfrm>
            <a:off x="1141413" y="0"/>
            <a:ext cx="9905998" cy="1478570"/>
          </a:xfrm>
        </p:spPr>
        <p:txBody>
          <a:bodyPr/>
          <a:lstStyle/>
          <a:p>
            <a:r>
              <a:rPr lang="en-US" cap="none" dirty="0">
                <a:latin typeface="Arial" panose="020B0604020202020204" pitchFamily="34" charset="0"/>
                <a:cs typeface="Arial" panose="020B0604020202020204" pitchFamily="34" charset="0"/>
              </a:rPr>
              <a:t>Rules</a:t>
            </a:r>
          </a:p>
        </p:txBody>
      </p:sp>
      <p:sp>
        <p:nvSpPr>
          <p:cNvPr id="4" name="Content Placeholder 3">
            <a:extLst>
              <a:ext uri="{FF2B5EF4-FFF2-40B4-BE49-F238E27FC236}">
                <a16:creationId xmlns:a16="http://schemas.microsoft.com/office/drawing/2014/main" id="{A122FC96-6274-45C7-9DEB-4741D5891082}"/>
              </a:ext>
            </a:extLst>
          </p:cNvPr>
          <p:cNvSpPr>
            <a:spLocks noGrp="1"/>
          </p:cNvSpPr>
          <p:nvPr>
            <p:ph idx="1"/>
          </p:nvPr>
        </p:nvSpPr>
        <p:spPr>
          <a:xfrm>
            <a:off x="1141412" y="1630017"/>
            <a:ext cx="9905999" cy="4598505"/>
          </a:xfrm>
        </p:spPr>
        <p:txBody>
          <a:bodyPr>
            <a:normAutofit fontScale="92500" lnSpcReduction="10000"/>
          </a:bodyPr>
          <a:lstStyle/>
          <a:p>
            <a:pPr marL="396875" indent="-396875">
              <a:buSzPct val="100000"/>
              <a:buFont typeface="Wingdings" panose="05000000000000000000" pitchFamily="2" charset="2"/>
              <a:buChar char="Ø"/>
            </a:pPr>
            <a:r>
              <a:rPr lang="en-US" sz="2600" dirty="0">
                <a:solidFill>
                  <a:schemeClr val="bg1"/>
                </a:solidFill>
              </a:rPr>
              <a:t>You might actually damage hardware! </a:t>
            </a:r>
          </a:p>
          <a:p>
            <a:pPr lvl="1">
              <a:buClr>
                <a:schemeClr val="bg1"/>
              </a:buClr>
              <a:buSzPct val="100000"/>
            </a:pPr>
            <a:r>
              <a:rPr lang="en-US" dirty="0">
                <a:solidFill>
                  <a:schemeClr val="bg1"/>
                </a:solidFill>
              </a:rPr>
              <a:t>Double check when you do wiring</a:t>
            </a:r>
          </a:p>
          <a:p>
            <a:pPr lvl="1">
              <a:buClr>
                <a:schemeClr val="bg1"/>
              </a:buClr>
              <a:buSzPct val="100000"/>
            </a:pPr>
            <a:r>
              <a:rPr lang="en-US" dirty="0">
                <a:solidFill>
                  <a:schemeClr val="bg1"/>
                </a:solidFill>
              </a:rPr>
              <a:t>Do not connect any unintended GPIO pins, or you will short circuit the Pi</a:t>
            </a:r>
          </a:p>
          <a:p>
            <a:pPr lvl="1">
              <a:buClr>
                <a:schemeClr val="bg1"/>
              </a:buClr>
              <a:buSzPct val="100000"/>
            </a:pPr>
            <a:r>
              <a:rPr lang="en-US" dirty="0">
                <a:solidFill>
                  <a:schemeClr val="bg1"/>
                </a:solidFill>
              </a:rPr>
              <a:t>During wiring, Power off the Pi</a:t>
            </a:r>
          </a:p>
          <a:p>
            <a:pPr lvl="1">
              <a:buClr>
                <a:schemeClr val="bg1"/>
              </a:buClr>
              <a:buSzPct val="100000"/>
            </a:pPr>
            <a:r>
              <a:rPr lang="en-US" dirty="0">
                <a:solidFill>
                  <a:schemeClr val="bg1"/>
                </a:solidFill>
              </a:rPr>
              <a:t>Do not touch with wet fingers</a:t>
            </a:r>
          </a:p>
          <a:p>
            <a:pPr lvl="1">
              <a:buClr>
                <a:schemeClr val="bg1"/>
              </a:buClr>
              <a:buSzPct val="100000"/>
            </a:pPr>
            <a:r>
              <a:rPr lang="en-US" dirty="0">
                <a:solidFill>
                  <a:schemeClr val="bg1"/>
                </a:solidFill>
              </a:rPr>
              <a:t>OS on SD is vulnerable. Use proper sequence to operate:</a:t>
            </a:r>
          </a:p>
          <a:p>
            <a:pPr marL="457200" lvl="1" indent="0">
              <a:buClr>
                <a:schemeClr val="bg1"/>
              </a:buClr>
              <a:buSzPct val="100000"/>
              <a:buNone/>
            </a:pPr>
            <a:r>
              <a:rPr lang="en-US" dirty="0">
                <a:solidFill>
                  <a:schemeClr val="bg1"/>
                </a:solidFill>
              </a:rPr>
              <a:t>	"</a:t>
            </a:r>
            <a:r>
              <a:rPr lang="en-US" dirty="0" err="1">
                <a:solidFill>
                  <a:schemeClr val="bg1"/>
                </a:solidFill>
              </a:rPr>
              <a:t>sudo</a:t>
            </a:r>
            <a:r>
              <a:rPr lang="en-US" dirty="0">
                <a:solidFill>
                  <a:schemeClr val="bg1"/>
                </a:solidFill>
              </a:rPr>
              <a:t> shutdown –h now"</a:t>
            </a:r>
          </a:p>
          <a:p>
            <a:pPr marL="457200" lvl="1" indent="0">
              <a:buClr>
                <a:schemeClr val="bg1"/>
              </a:buClr>
              <a:buSzPct val="100000"/>
              <a:buNone/>
            </a:pPr>
            <a:r>
              <a:rPr lang="en-US" dirty="0">
                <a:solidFill>
                  <a:schemeClr val="bg1"/>
                </a:solidFill>
              </a:rPr>
              <a:t>	"</a:t>
            </a:r>
            <a:r>
              <a:rPr lang="en-US" dirty="0" err="1">
                <a:solidFill>
                  <a:schemeClr val="bg1"/>
                </a:solidFill>
              </a:rPr>
              <a:t>sudo</a:t>
            </a:r>
            <a:r>
              <a:rPr lang="en-US" dirty="0">
                <a:solidFill>
                  <a:schemeClr val="bg1"/>
                </a:solidFill>
              </a:rPr>
              <a:t> reboot".</a:t>
            </a:r>
          </a:p>
          <a:p>
            <a:pPr marL="396875" indent="-396875">
              <a:buClr>
                <a:schemeClr val="bg1"/>
              </a:buClr>
              <a:buSzPct val="100000"/>
              <a:buFont typeface="Wingdings" panose="05000000000000000000" pitchFamily="2" charset="2"/>
              <a:buChar char="Ø"/>
            </a:pPr>
            <a:r>
              <a:rPr lang="en-US" sz="2600" dirty="0">
                <a:solidFill>
                  <a:schemeClr val="bg1"/>
                </a:solidFill>
              </a:rPr>
              <a:t>Think "why", and consult hardware reference for better understanding</a:t>
            </a:r>
          </a:p>
          <a:p>
            <a:pPr marL="690563" indent="-233363">
              <a:buClr>
                <a:schemeClr val="bg1"/>
              </a:buClr>
              <a:buSzPct val="100000"/>
            </a:pPr>
            <a:r>
              <a:rPr lang="en-US" sz="2100" dirty="0">
                <a:solidFill>
                  <a:schemeClr val="bg1"/>
                </a:solidFill>
              </a:rPr>
              <a:t>Reading hardware references is a must-have skill</a:t>
            </a:r>
          </a:p>
          <a:p>
            <a:pPr marL="690563" indent="-233363">
              <a:buClr>
                <a:schemeClr val="bg1"/>
              </a:buClr>
              <a:buSzPct val="100000"/>
            </a:pPr>
            <a:r>
              <a:rPr lang="en-US" sz="2100" dirty="0">
                <a:solidFill>
                  <a:schemeClr val="bg1"/>
                </a:solidFill>
              </a:rPr>
              <a:t>You don't have to read a reference thoroughly at the beginning (Later, you will) </a:t>
            </a:r>
            <a:endParaRPr lang="en-US" sz="2600" dirty="0">
              <a:solidFill>
                <a:schemeClr val="bg1"/>
              </a:solidFill>
            </a:endParaRPr>
          </a:p>
        </p:txBody>
      </p:sp>
      <p:sp>
        <p:nvSpPr>
          <p:cNvPr id="7" name="Date Placeholder 6">
            <a:extLst>
              <a:ext uri="{FF2B5EF4-FFF2-40B4-BE49-F238E27FC236}">
                <a16:creationId xmlns:a16="http://schemas.microsoft.com/office/drawing/2014/main" id="{37FE726D-5BF2-4459-9540-A5DA54D4D43B}"/>
              </a:ext>
            </a:extLst>
          </p:cNvPr>
          <p:cNvSpPr>
            <a:spLocks noGrp="1"/>
          </p:cNvSpPr>
          <p:nvPr>
            <p:ph type="dt" sz="half" idx="10"/>
          </p:nvPr>
        </p:nvSpPr>
        <p:spPr/>
        <p:txBody>
          <a:bodyPr/>
          <a:lstStyle/>
          <a:p>
            <a:fld id="{7761B0BA-F342-4C48-9D2A-27F65F6F67E4}" type="datetime1">
              <a:rPr lang="en-US" smtClean="0"/>
              <a:t>8/14/2018</a:t>
            </a:fld>
            <a:endParaRPr lang="en-US" dirty="0"/>
          </a:p>
        </p:txBody>
      </p:sp>
      <p:sp>
        <p:nvSpPr>
          <p:cNvPr id="8" name="Footer Placeholder 7">
            <a:extLst>
              <a:ext uri="{FF2B5EF4-FFF2-40B4-BE49-F238E27FC236}">
                <a16:creationId xmlns:a16="http://schemas.microsoft.com/office/drawing/2014/main" id="{6E8CA8DF-5BC2-4311-9637-66CD1540BA8C}"/>
              </a:ext>
            </a:extLst>
          </p:cNvPr>
          <p:cNvSpPr>
            <a:spLocks noGrp="1"/>
          </p:cNvSpPr>
          <p:nvPr>
            <p:ph type="ftr" sz="quarter" idx="11"/>
          </p:nvPr>
        </p:nvSpPr>
        <p:spPr/>
        <p:txBody>
          <a:bodyPr/>
          <a:lstStyle/>
          <a:p>
            <a:r>
              <a:rPr lang="en-US"/>
              <a:t>IoT-TLU Lab</a:t>
            </a:r>
            <a:endParaRPr lang="en-US" dirty="0"/>
          </a:p>
        </p:txBody>
      </p:sp>
      <p:sp>
        <p:nvSpPr>
          <p:cNvPr id="9" name="Slide Number Placeholder 8">
            <a:extLst>
              <a:ext uri="{FF2B5EF4-FFF2-40B4-BE49-F238E27FC236}">
                <a16:creationId xmlns:a16="http://schemas.microsoft.com/office/drawing/2014/main" id="{4BAC3A56-37FE-419E-B314-60571E208A64}"/>
              </a:ext>
            </a:extLst>
          </p:cNvPr>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26841744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C44F-1973-4907-A81E-7725272361C4}"/>
              </a:ext>
            </a:extLst>
          </p:cNvPr>
          <p:cNvSpPr>
            <a:spLocks noGrp="1"/>
          </p:cNvSpPr>
          <p:nvPr>
            <p:ph type="title"/>
          </p:nvPr>
        </p:nvSpPr>
        <p:spPr>
          <a:xfrm>
            <a:off x="1141413" y="0"/>
            <a:ext cx="9905998" cy="1478570"/>
          </a:xfrm>
        </p:spPr>
        <p:txBody>
          <a:bodyPr/>
          <a:lstStyle/>
          <a:p>
            <a:r>
              <a:rPr lang="en-US" cap="none" dirty="0">
                <a:latin typeface="Arial" panose="020B0604020202020204" pitchFamily="34" charset="0"/>
                <a:cs typeface="Arial" panose="020B0604020202020204" pitchFamily="34" charset="0"/>
              </a:rPr>
              <a:t>Connect the LCD</a:t>
            </a:r>
          </a:p>
        </p:txBody>
      </p:sp>
      <p:sp>
        <p:nvSpPr>
          <p:cNvPr id="4" name="Content Placeholder 3">
            <a:extLst>
              <a:ext uri="{FF2B5EF4-FFF2-40B4-BE49-F238E27FC236}">
                <a16:creationId xmlns:a16="http://schemas.microsoft.com/office/drawing/2014/main" id="{A122FC96-6274-45C7-9DEB-4741D5891082}"/>
              </a:ext>
            </a:extLst>
          </p:cNvPr>
          <p:cNvSpPr>
            <a:spLocks noGrp="1"/>
          </p:cNvSpPr>
          <p:nvPr>
            <p:ph idx="1"/>
          </p:nvPr>
        </p:nvSpPr>
        <p:spPr>
          <a:xfrm>
            <a:off x="1141412" y="1630017"/>
            <a:ext cx="9905999" cy="4598505"/>
          </a:xfrm>
        </p:spPr>
        <p:txBody>
          <a:bodyPr>
            <a:normAutofit/>
          </a:bodyPr>
          <a:lstStyle/>
          <a:p>
            <a:pPr marL="287338" lvl="1">
              <a:lnSpc>
                <a:spcPct val="130000"/>
              </a:lnSpc>
              <a:buClr>
                <a:schemeClr val="bg1"/>
              </a:buClr>
              <a:buSzPct val="100000"/>
            </a:pPr>
            <a:r>
              <a:rPr lang="en-US" sz="1900" dirty="0">
                <a:solidFill>
                  <a:schemeClr val="bg1"/>
                </a:solidFill>
              </a:rPr>
              <a:t>I2C (inter-integrated circuit) is also known as the two-wire interface since it only uses two wires to send and receive data. Actually it takes four if you count the </a:t>
            </a:r>
            <a:r>
              <a:rPr lang="en-US" sz="1900" dirty="0" err="1">
                <a:solidFill>
                  <a:schemeClr val="bg1"/>
                </a:solidFill>
              </a:rPr>
              <a:t>Vcc</a:t>
            </a:r>
            <a:r>
              <a:rPr lang="en-US" sz="1900" dirty="0">
                <a:solidFill>
                  <a:schemeClr val="bg1"/>
                </a:solidFill>
              </a:rPr>
              <a:t> and ground wires, but the power could always come from another source.</a:t>
            </a:r>
          </a:p>
          <a:p>
            <a:pPr marL="287338" lvl="1">
              <a:lnSpc>
                <a:spcPct val="130000"/>
              </a:lnSpc>
              <a:buClr>
                <a:schemeClr val="bg1"/>
              </a:buClr>
              <a:buSzPct val="100000"/>
            </a:pPr>
            <a:r>
              <a:rPr lang="en-US" sz="1900" dirty="0">
                <a:solidFill>
                  <a:schemeClr val="bg1"/>
                </a:solidFill>
              </a:rPr>
              <a:t>Connecting an LCD with an I2C backpack is pretty self-explanatory. Connect the SDA pin on the Pi to the SDA pin on the LCD, and the SCL pin on the Pi to the SCL pin on the LCD. The ground and </a:t>
            </a:r>
            <a:r>
              <a:rPr lang="en-US" sz="1900" dirty="0" err="1">
                <a:solidFill>
                  <a:schemeClr val="bg1"/>
                </a:solidFill>
              </a:rPr>
              <a:t>Vcc</a:t>
            </a:r>
            <a:r>
              <a:rPr lang="en-US" sz="1900" dirty="0">
                <a:solidFill>
                  <a:schemeClr val="bg1"/>
                </a:solidFill>
              </a:rPr>
              <a:t> pins will also need to be connected. Most LCDs can operate with 3.3V, but they’re meant to be run on 5V, so connect it to the 5V pin of the Pi if possible.</a:t>
            </a:r>
          </a:p>
        </p:txBody>
      </p:sp>
      <p:sp>
        <p:nvSpPr>
          <p:cNvPr id="7" name="Date Placeholder 6">
            <a:extLst>
              <a:ext uri="{FF2B5EF4-FFF2-40B4-BE49-F238E27FC236}">
                <a16:creationId xmlns:a16="http://schemas.microsoft.com/office/drawing/2014/main" id="{37FE726D-5BF2-4459-9540-A5DA54D4D43B}"/>
              </a:ext>
            </a:extLst>
          </p:cNvPr>
          <p:cNvSpPr>
            <a:spLocks noGrp="1"/>
          </p:cNvSpPr>
          <p:nvPr>
            <p:ph type="dt" sz="half" idx="10"/>
          </p:nvPr>
        </p:nvSpPr>
        <p:spPr/>
        <p:txBody>
          <a:bodyPr/>
          <a:lstStyle/>
          <a:p>
            <a:fld id="{D567F3DD-A3A8-4BD4-BF6E-977B682C4AF7}" type="datetime1">
              <a:rPr lang="en-US" smtClean="0"/>
              <a:t>8/14/2018</a:t>
            </a:fld>
            <a:endParaRPr lang="en-US" dirty="0"/>
          </a:p>
        </p:txBody>
      </p:sp>
      <p:sp>
        <p:nvSpPr>
          <p:cNvPr id="8" name="Footer Placeholder 7">
            <a:extLst>
              <a:ext uri="{FF2B5EF4-FFF2-40B4-BE49-F238E27FC236}">
                <a16:creationId xmlns:a16="http://schemas.microsoft.com/office/drawing/2014/main" id="{6E8CA8DF-5BC2-4311-9637-66CD1540BA8C}"/>
              </a:ext>
            </a:extLst>
          </p:cNvPr>
          <p:cNvSpPr>
            <a:spLocks noGrp="1"/>
          </p:cNvSpPr>
          <p:nvPr>
            <p:ph type="ftr" sz="quarter" idx="11"/>
          </p:nvPr>
        </p:nvSpPr>
        <p:spPr/>
        <p:txBody>
          <a:bodyPr/>
          <a:lstStyle/>
          <a:p>
            <a:r>
              <a:rPr lang="en-US"/>
              <a:t>IoT-TLU Lab</a:t>
            </a:r>
            <a:endParaRPr lang="en-US" dirty="0"/>
          </a:p>
        </p:txBody>
      </p:sp>
      <p:sp>
        <p:nvSpPr>
          <p:cNvPr id="9" name="Slide Number Placeholder 8">
            <a:extLst>
              <a:ext uri="{FF2B5EF4-FFF2-40B4-BE49-F238E27FC236}">
                <a16:creationId xmlns:a16="http://schemas.microsoft.com/office/drawing/2014/main" id="{4BAC3A56-37FE-419E-B314-60571E208A64}"/>
              </a:ext>
            </a:extLst>
          </p:cNvPr>
          <p:cNvSpPr>
            <a:spLocks noGrp="1"/>
          </p:cNvSpPr>
          <p:nvPr>
            <p:ph type="sldNum" sz="quarter" idx="12"/>
          </p:nvPr>
        </p:nvSpPr>
        <p:spPr/>
        <p:txBody>
          <a:bodyPr/>
          <a:lstStyle/>
          <a:p>
            <a:fld id="{6D22F896-40B5-4ADD-8801-0D06FADFA095}" type="slidenum">
              <a:rPr lang="en-US" smtClean="0"/>
              <a:t>30</a:t>
            </a:fld>
            <a:endParaRPr lang="en-US" dirty="0"/>
          </a:p>
        </p:txBody>
      </p:sp>
      <p:pic>
        <p:nvPicPr>
          <p:cNvPr id="3" name="Picture 2">
            <a:extLst>
              <a:ext uri="{FF2B5EF4-FFF2-40B4-BE49-F238E27FC236}">
                <a16:creationId xmlns:a16="http://schemas.microsoft.com/office/drawing/2014/main" id="{8B6061F5-EB6B-46C2-9F60-91A8A8B7BF2E}"/>
              </a:ext>
            </a:extLst>
          </p:cNvPr>
          <p:cNvPicPr>
            <a:picLocks noChangeAspect="1"/>
          </p:cNvPicPr>
          <p:nvPr/>
        </p:nvPicPr>
        <p:blipFill>
          <a:blip r:embed="rId2"/>
          <a:stretch>
            <a:fillRect/>
          </a:stretch>
        </p:blipFill>
        <p:spPr>
          <a:xfrm>
            <a:off x="3860798" y="4552950"/>
            <a:ext cx="4467225" cy="2228850"/>
          </a:xfrm>
          <a:prstGeom prst="rect">
            <a:avLst/>
          </a:prstGeom>
        </p:spPr>
      </p:pic>
    </p:spTree>
    <p:extLst>
      <p:ext uri="{BB962C8B-B14F-4D97-AF65-F5344CB8AC3E}">
        <p14:creationId xmlns:p14="http://schemas.microsoft.com/office/powerpoint/2010/main" val="17637566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C44F-1973-4907-A81E-7725272361C4}"/>
              </a:ext>
            </a:extLst>
          </p:cNvPr>
          <p:cNvSpPr>
            <a:spLocks noGrp="1"/>
          </p:cNvSpPr>
          <p:nvPr>
            <p:ph type="title"/>
          </p:nvPr>
        </p:nvSpPr>
        <p:spPr>
          <a:xfrm>
            <a:off x="1141413" y="0"/>
            <a:ext cx="9905998" cy="1478570"/>
          </a:xfrm>
        </p:spPr>
        <p:txBody>
          <a:bodyPr/>
          <a:lstStyle/>
          <a:p>
            <a:r>
              <a:rPr lang="en-US" cap="none" dirty="0">
                <a:latin typeface="Arial" panose="020B0604020202020204" pitchFamily="34" charset="0"/>
                <a:cs typeface="Arial" panose="020B0604020202020204" pitchFamily="34" charset="0"/>
              </a:rPr>
              <a:t>Enable I2C on the PI</a:t>
            </a:r>
          </a:p>
        </p:txBody>
      </p:sp>
      <p:sp>
        <p:nvSpPr>
          <p:cNvPr id="4" name="Content Placeholder 3">
            <a:extLst>
              <a:ext uri="{FF2B5EF4-FFF2-40B4-BE49-F238E27FC236}">
                <a16:creationId xmlns:a16="http://schemas.microsoft.com/office/drawing/2014/main" id="{A122FC96-6274-45C7-9DEB-4741D5891082}"/>
              </a:ext>
            </a:extLst>
          </p:cNvPr>
          <p:cNvSpPr>
            <a:spLocks noGrp="1"/>
          </p:cNvSpPr>
          <p:nvPr>
            <p:ph idx="1"/>
          </p:nvPr>
        </p:nvSpPr>
        <p:spPr>
          <a:xfrm>
            <a:off x="1141412" y="1630017"/>
            <a:ext cx="9905999" cy="4598505"/>
          </a:xfrm>
        </p:spPr>
        <p:txBody>
          <a:bodyPr>
            <a:normAutofit/>
          </a:bodyPr>
          <a:lstStyle/>
          <a:p>
            <a:pPr marL="344488" lvl="1" indent="-344488">
              <a:spcBef>
                <a:spcPts val="1000"/>
              </a:spcBef>
              <a:buClr>
                <a:schemeClr val="bg1"/>
              </a:buClr>
              <a:buSzPct val="100000"/>
              <a:buFont typeface="Wingdings" panose="05000000000000000000" pitchFamily="2" charset="2"/>
              <a:buChar char="Ø"/>
            </a:pPr>
            <a:r>
              <a:rPr lang="en-US" sz="2400" dirty="0">
                <a:solidFill>
                  <a:schemeClr val="bg1"/>
                </a:solidFill>
              </a:rPr>
              <a:t>Enable I2C in </a:t>
            </a:r>
            <a:r>
              <a:rPr lang="en-US" sz="2400" dirty="0" err="1">
                <a:solidFill>
                  <a:schemeClr val="bg1"/>
                </a:solidFill>
              </a:rPr>
              <a:t>Raspi</a:t>
            </a:r>
            <a:r>
              <a:rPr lang="en-US" sz="2400" dirty="0">
                <a:solidFill>
                  <a:schemeClr val="bg1"/>
                </a:solidFill>
              </a:rPr>
              <a:t>-config</a:t>
            </a:r>
          </a:p>
          <a:p>
            <a:pPr lvl="1">
              <a:lnSpc>
                <a:spcPct val="130000"/>
              </a:lnSpc>
              <a:buClr>
                <a:schemeClr val="bg1"/>
              </a:buClr>
              <a:buSzPct val="100000"/>
            </a:pPr>
            <a:r>
              <a:rPr lang="en-US" sz="1900" dirty="0">
                <a:solidFill>
                  <a:schemeClr val="bg1"/>
                </a:solidFill>
              </a:rPr>
              <a:t>First, log in to your Pi and enter </a:t>
            </a:r>
            <a:r>
              <a:rPr lang="en-US" sz="1900" dirty="0" err="1">
                <a:solidFill>
                  <a:schemeClr val="bg1"/>
                </a:solidFill>
              </a:rPr>
              <a:t>sudo</a:t>
            </a:r>
            <a:r>
              <a:rPr lang="en-US" sz="1900" dirty="0">
                <a:solidFill>
                  <a:schemeClr val="bg1"/>
                </a:solidFill>
              </a:rPr>
              <a:t> </a:t>
            </a:r>
            <a:r>
              <a:rPr lang="en-US" sz="1900" dirty="0" err="1">
                <a:solidFill>
                  <a:schemeClr val="bg1"/>
                </a:solidFill>
              </a:rPr>
              <a:t>raspi</a:t>
            </a:r>
            <a:r>
              <a:rPr lang="en-US" sz="1900" dirty="0">
                <a:solidFill>
                  <a:schemeClr val="bg1"/>
                </a:solidFill>
              </a:rPr>
              <a:t>-config to access the configuration menu. Then arrow down and select “Advanced Settings”:</a:t>
            </a:r>
          </a:p>
        </p:txBody>
      </p:sp>
      <p:sp>
        <p:nvSpPr>
          <p:cNvPr id="7" name="Date Placeholder 6">
            <a:extLst>
              <a:ext uri="{FF2B5EF4-FFF2-40B4-BE49-F238E27FC236}">
                <a16:creationId xmlns:a16="http://schemas.microsoft.com/office/drawing/2014/main" id="{37FE726D-5BF2-4459-9540-A5DA54D4D43B}"/>
              </a:ext>
            </a:extLst>
          </p:cNvPr>
          <p:cNvSpPr>
            <a:spLocks noGrp="1"/>
          </p:cNvSpPr>
          <p:nvPr>
            <p:ph type="dt" sz="half" idx="10"/>
          </p:nvPr>
        </p:nvSpPr>
        <p:spPr/>
        <p:txBody>
          <a:bodyPr/>
          <a:lstStyle/>
          <a:p>
            <a:fld id="{D567F3DD-A3A8-4BD4-BF6E-977B682C4AF7}" type="datetime1">
              <a:rPr lang="en-US" smtClean="0"/>
              <a:t>8/14/2018</a:t>
            </a:fld>
            <a:endParaRPr lang="en-US" dirty="0"/>
          </a:p>
        </p:txBody>
      </p:sp>
      <p:sp>
        <p:nvSpPr>
          <p:cNvPr id="8" name="Footer Placeholder 7">
            <a:extLst>
              <a:ext uri="{FF2B5EF4-FFF2-40B4-BE49-F238E27FC236}">
                <a16:creationId xmlns:a16="http://schemas.microsoft.com/office/drawing/2014/main" id="{6E8CA8DF-5BC2-4311-9637-66CD1540BA8C}"/>
              </a:ext>
            </a:extLst>
          </p:cNvPr>
          <p:cNvSpPr>
            <a:spLocks noGrp="1"/>
          </p:cNvSpPr>
          <p:nvPr>
            <p:ph type="ftr" sz="quarter" idx="11"/>
          </p:nvPr>
        </p:nvSpPr>
        <p:spPr/>
        <p:txBody>
          <a:bodyPr/>
          <a:lstStyle/>
          <a:p>
            <a:r>
              <a:rPr lang="en-US"/>
              <a:t>IoT-TLU Lab</a:t>
            </a:r>
            <a:endParaRPr lang="en-US" dirty="0"/>
          </a:p>
        </p:txBody>
      </p:sp>
      <p:sp>
        <p:nvSpPr>
          <p:cNvPr id="9" name="Slide Number Placeholder 8">
            <a:extLst>
              <a:ext uri="{FF2B5EF4-FFF2-40B4-BE49-F238E27FC236}">
                <a16:creationId xmlns:a16="http://schemas.microsoft.com/office/drawing/2014/main" id="{4BAC3A56-37FE-419E-B314-60571E208A64}"/>
              </a:ext>
            </a:extLst>
          </p:cNvPr>
          <p:cNvSpPr>
            <a:spLocks noGrp="1"/>
          </p:cNvSpPr>
          <p:nvPr>
            <p:ph type="sldNum" sz="quarter" idx="12"/>
          </p:nvPr>
        </p:nvSpPr>
        <p:spPr/>
        <p:txBody>
          <a:bodyPr/>
          <a:lstStyle/>
          <a:p>
            <a:fld id="{6D22F896-40B5-4ADD-8801-0D06FADFA095}" type="slidenum">
              <a:rPr lang="en-US" smtClean="0"/>
              <a:t>31</a:t>
            </a:fld>
            <a:endParaRPr lang="en-US" dirty="0"/>
          </a:p>
        </p:txBody>
      </p:sp>
      <p:pic>
        <p:nvPicPr>
          <p:cNvPr id="3" name="Picture 2">
            <a:extLst>
              <a:ext uri="{FF2B5EF4-FFF2-40B4-BE49-F238E27FC236}">
                <a16:creationId xmlns:a16="http://schemas.microsoft.com/office/drawing/2014/main" id="{32F550B4-ECAE-4AC8-BD21-4566A007FB57}"/>
              </a:ext>
            </a:extLst>
          </p:cNvPr>
          <p:cNvPicPr>
            <a:picLocks noChangeAspect="1"/>
          </p:cNvPicPr>
          <p:nvPr/>
        </p:nvPicPr>
        <p:blipFill>
          <a:blip r:embed="rId2"/>
          <a:stretch>
            <a:fillRect/>
          </a:stretch>
        </p:blipFill>
        <p:spPr>
          <a:xfrm>
            <a:off x="3132447" y="2979339"/>
            <a:ext cx="5923928" cy="3802461"/>
          </a:xfrm>
          <a:prstGeom prst="rect">
            <a:avLst/>
          </a:prstGeom>
        </p:spPr>
      </p:pic>
    </p:spTree>
    <p:extLst>
      <p:ext uri="{BB962C8B-B14F-4D97-AF65-F5344CB8AC3E}">
        <p14:creationId xmlns:p14="http://schemas.microsoft.com/office/powerpoint/2010/main" val="35624874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C44F-1973-4907-A81E-7725272361C4}"/>
              </a:ext>
            </a:extLst>
          </p:cNvPr>
          <p:cNvSpPr>
            <a:spLocks noGrp="1"/>
          </p:cNvSpPr>
          <p:nvPr>
            <p:ph type="title"/>
          </p:nvPr>
        </p:nvSpPr>
        <p:spPr>
          <a:xfrm>
            <a:off x="1141413" y="0"/>
            <a:ext cx="9905998" cy="1478570"/>
          </a:xfrm>
        </p:spPr>
        <p:txBody>
          <a:bodyPr/>
          <a:lstStyle/>
          <a:p>
            <a:r>
              <a:rPr lang="en-US" cap="none" dirty="0">
                <a:latin typeface="Arial" panose="020B0604020202020204" pitchFamily="34" charset="0"/>
                <a:cs typeface="Arial" panose="020B0604020202020204" pitchFamily="34" charset="0"/>
              </a:rPr>
              <a:t>Enable I2C on the PI</a:t>
            </a:r>
          </a:p>
        </p:txBody>
      </p:sp>
      <p:sp>
        <p:nvSpPr>
          <p:cNvPr id="4" name="Content Placeholder 3">
            <a:extLst>
              <a:ext uri="{FF2B5EF4-FFF2-40B4-BE49-F238E27FC236}">
                <a16:creationId xmlns:a16="http://schemas.microsoft.com/office/drawing/2014/main" id="{A122FC96-6274-45C7-9DEB-4741D5891082}"/>
              </a:ext>
            </a:extLst>
          </p:cNvPr>
          <p:cNvSpPr>
            <a:spLocks noGrp="1"/>
          </p:cNvSpPr>
          <p:nvPr>
            <p:ph idx="1"/>
          </p:nvPr>
        </p:nvSpPr>
        <p:spPr>
          <a:xfrm>
            <a:off x="1141412" y="1630017"/>
            <a:ext cx="9905999" cy="4598505"/>
          </a:xfrm>
        </p:spPr>
        <p:txBody>
          <a:bodyPr>
            <a:normAutofit/>
          </a:bodyPr>
          <a:lstStyle/>
          <a:p>
            <a:pPr marL="344488" lvl="1" indent="-344488">
              <a:spcBef>
                <a:spcPts val="1000"/>
              </a:spcBef>
              <a:buClr>
                <a:schemeClr val="bg1"/>
              </a:buClr>
              <a:buSzPct val="100000"/>
              <a:buFont typeface="Wingdings" panose="05000000000000000000" pitchFamily="2" charset="2"/>
              <a:buChar char="Ø"/>
            </a:pPr>
            <a:r>
              <a:rPr lang="en-US" sz="2400" dirty="0">
                <a:solidFill>
                  <a:schemeClr val="bg1"/>
                </a:solidFill>
              </a:rPr>
              <a:t>Enable I2C in </a:t>
            </a:r>
            <a:r>
              <a:rPr lang="en-US" sz="2400" dirty="0" err="1">
                <a:solidFill>
                  <a:schemeClr val="bg1"/>
                </a:solidFill>
              </a:rPr>
              <a:t>Raspi</a:t>
            </a:r>
            <a:r>
              <a:rPr lang="en-US" sz="2400" dirty="0">
                <a:solidFill>
                  <a:schemeClr val="bg1"/>
                </a:solidFill>
              </a:rPr>
              <a:t>-config</a:t>
            </a:r>
          </a:p>
          <a:p>
            <a:pPr lvl="1">
              <a:lnSpc>
                <a:spcPct val="130000"/>
              </a:lnSpc>
              <a:buClr>
                <a:schemeClr val="bg1"/>
              </a:buClr>
              <a:buSzPct val="100000"/>
            </a:pPr>
            <a:r>
              <a:rPr lang="en-US" sz="1900" dirty="0">
                <a:solidFill>
                  <a:schemeClr val="bg1"/>
                </a:solidFill>
              </a:rPr>
              <a:t>Now arrow down and select “I2C Enable/Disable automatic loading”</a:t>
            </a:r>
          </a:p>
          <a:p>
            <a:pPr lvl="1">
              <a:lnSpc>
                <a:spcPct val="130000"/>
              </a:lnSpc>
              <a:buClr>
                <a:schemeClr val="bg1"/>
              </a:buClr>
              <a:buSzPct val="100000"/>
            </a:pPr>
            <a:r>
              <a:rPr lang="en-US" sz="1900" dirty="0">
                <a:solidFill>
                  <a:schemeClr val="bg1"/>
                </a:solidFill>
              </a:rPr>
              <a:t>Choose “Yes” at the next prompt, exit the configuration menu, and reboot the Pi to activate the settings.</a:t>
            </a:r>
          </a:p>
        </p:txBody>
      </p:sp>
      <p:sp>
        <p:nvSpPr>
          <p:cNvPr id="7" name="Date Placeholder 6">
            <a:extLst>
              <a:ext uri="{FF2B5EF4-FFF2-40B4-BE49-F238E27FC236}">
                <a16:creationId xmlns:a16="http://schemas.microsoft.com/office/drawing/2014/main" id="{37FE726D-5BF2-4459-9540-A5DA54D4D43B}"/>
              </a:ext>
            </a:extLst>
          </p:cNvPr>
          <p:cNvSpPr>
            <a:spLocks noGrp="1"/>
          </p:cNvSpPr>
          <p:nvPr>
            <p:ph type="dt" sz="half" idx="10"/>
          </p:nvPr>
        </p:nvSpPr>
        <p:spPr/>
        <p:txBody>
          <a:bodyPr/>
          <a:lstStyle/>
          <a:p>
            <a:fld id="{D567F3DD-A3A8-4BD4-BF6E-977B682C4AF7}" type="datetime1">
              <a:rPr lang="en-US" smtClean="0"/>
              <a:t>8/14/2018</a:t>
            </a:fld>
            <a:endParaRPr lang="en-US" dirty="0"/>
          </a:p>
        </p:txBody>
      </p:sp>
      <p:sp>
        <p:nvSpPr>
          <p:cNvPr id="8" name="Footer Placeholder 7">
            <a:extLst>
              <a:ext uri="{FF2B5EF4-FFF2-40B4-BE49-F238E27FC236}">
                <a16:creationId xmlns:a16="http://schemas.microsoft.com/office/drawing/2014/main" id="{6E8CA8DF-5BC2-4311-9637-66CD1540BA8C}"/>
              </a:ext>
            </a:extLst>
          </p:cNvPr>
          <p:cNvSpPr>
            <a:spLocks noGrp="1"/>
          </p:cNvSpPr>
          <p:nvPr>
            <p:ph type="ftr" sz="quarter" idx="11"/>
          </p:nvPr>
        </p:nvSpPr>
        <p:spPr/>
        <p:txBody>
          <a:bodyPr/>
          <a:lstStyle/>
          <a:p>
            <a:r>
              <a:rPr lang="en-US"/>
              <a:t>IoT-TLU Lab</a:t>
            </a:r>
            <a:endParaRPr lang="en-US" dirty="0"/>
          </a:p>
        </p:txBody>
      </p:sp>
      <p:sp>
        <p:nvSpPr>
          <p:cNvPr id="9" name="Slide Number Placeholder 8">
            <a:extLst>
              <a:ext uri="{FF2B5EF4-FFF2-40B4-BE49-F238E27FC236}">
                <a16:creationId xmlns:a16="http://schemas.microsoft.com/office/drawing/2014/main" id="{4BAC3A56-37FE-419E-B314-60571E208A64}"/>
              </a:ext>
            </a:extLst>
          </p:cNvPr>
          <p:cNvSpPr>
            <a:spLocks noGrp="1"/>
          </p:cNvSpPr>
          <p:nvPr>
            <p:ph type="sldNum" sz="quarter" idx="12"/>
          </p:nvPr>
        </p:nvSpPr>
        <p:spPr/>
        <p:txBody>
          <a:bodyPr/>
          <a:lstStyle/>
          <a:p>
            <a:fld id="{6D22F896-40B5-4ADD-8801-0D06FADFA095}" type="slidenum">
              <a:rPr lang="en-US" smtClean="0"/>
              <a:t>32</a:t>
            </a:fld>
            <a:endParaRPr lang="en-US" dirty="0"/>
          </a:p>
        </p:txBody>
      </p:sp>
      <p:pic>
        <p:nvPicPr>
          <p:cNvPr id="3" name="Picture 2">
            <a:extLst>
              <a:ext uri="{FF2B5EF4-FFF2-40B4-BE49-F238E27FC236}">
                <a16:creationId xmlns:a16="http://schemas.microsoft.com/office/drawing/2014/main" id="{005E723E-6756-4E47-A5FD-5861D21A85BD}"/>
              </a:ext>
            </a:extLst>
          </p:cNvPr>
          <p:cNvPicPr>
            <a:picLocks noChangeAspect="1"/>
          </p:cNvPicPr>
          <p:nvPr/>
        </p:nvPicPr>
        <p:blipFill>
          <a:blip r:embed="rId2"/>
          <a:stretch>
            <a:fillRect/>
          </a:stretch>
        </p:blipFill>
        <p:spPr>
          <a:xfrm>
            <a:off x="3184523" y="3076575"/>
            <a:ext cx="5819775" cy="3705225"/>
          </a:xfrm>
          <a:prstGeom prst="rect">
            <a:avLst/>
          </a:prstGeom>
        </p:spPr>
      </p:pic>
    </p:spTree>
    <p:extLst>
      <p:ext uri="{BB962C8B-B14F-4D97-AF65-F5344CB8AC3E}">
        <p14:creationId xmlns:p14="http://schemas.microsoft.com/office/powerpoint/2010/main" val="389253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C44F-1973-4907-A81E-7725272361C4}"/>
              </a:ext>
            </a:extLst>
          </p:cNvPr>
          <p:cNvSpPr>
            <a:spLocks noGrp="1"/>
          </p:cNvSpPr>
          <p:nvPr>
            <p:ph type="title"/>
          </p:nvPr>
        </p:nvSpPr>
        <p:spPr>
          <a:xfrm>
            <a:off x="1141413" y="0"/>
            <a:ext cx="9905998" cy="1478570"/>
          </a:xfrm>
        </p:spPr>
        <p:txBody>
          <a:bodyPr/>
          <a:lstStyle/>
          <a:p>
            <a:r>
              <a:rPr lang="en-US" cap="none" dirty="0">
                <a:latin typeface="Arial" panose="020B0604020202020204" pitchFamily="34" charset="0"/>
                <a:cs typeface="Arial" panose="020B0604020202020204" pitchFamily="34" charset="0"/>
              </a:rPr>
              <a:t>Enable I2C on the PI</a:t>
            </a:r>
          </a:p>
        </p:txBody>
      </p:sp>
      <p:sp>
        <p:nvSpPr>
          <p:cNvPr id="4" name="Content Placeholder 3">
            <a:extLst>
              <a:ext uri="{FF2B5EF4-FFF2-40B4-BE49-F238E27FC236}">
                <a16:creationId xmlns:a16="http://schemas.microsoft.com/office/drawing/2014/main" id="{A122FC96-6274-45C7-9DEB-4741D5891082}"/>
              </a:ext>
            </a:extLst>
          </p:cNvPr>
          <p:cNvSpPr>
            <a:spLocks noGrp="1"/>
          </p:cNvSpPr>
          <p:nvPr>
            <p:ph idx="1"/>
          </p:nvPr>
        </p:nvSpPr>
        <p:spPr>
          <a:xfrm>
            <a:off x="1141412" y="1630017"/>
            <a:ext cx="9905999" cy="4598505"/>
          </a:xfrm>
        </p:spPr>
        <p:txBody>
          <a:bodyPr>
            <a:normAutofit/>
          </a:bodyPr>
          <a:lstStyle/>
          <a:p>
            <a:pPr marL="344488" lvl="1" indent="-344488">
              <a:spcBef>
                <a:spcPts val="1000"/>
              </a:spcBef>
              <a:buClr>
                <a:schemeClr val="bg1"/>
              </a:buClr>
              <a:buSzPct val="100000"/>
              <a:buFont typeface="Wingdings" panose="05000000000000000000" pitchFamily="2" charset="2"/>
              <a:buChar char="Ø"/>
            </a:pPr>
            <a:r>
              <a:rPr lang="en-US" sz="2400" dirty="0">
                <a:solidFill>
                  <a:schemeClr val="bg1"/>
                </a:solidFill>
              </a:rPr>
              <a:t>Install I2C-tools and </a:t>
            </a:r>
            <a:r>
              <a:rPr lang="en-US" sz="2400" dirty="0" err="1">
                <a:solidFill>
                  <a:schemeClr val="bg1"/>
                </a:solidFill>
              </a:rPr>
              <a:t>smbus</a:t>
            </a:r>
            <a:endParaRPr lang="en-US" sz="2400" dirty="0">
              <a:solidFill>
                <a:schemeClr val="bg1"/>
              </a:solidFill>
            </a:endParaRPr>
          </a:p>
          <a:p>
            <a:pPr lvl="1">
              <a:lnSpc>
                <a:spcPct val="130000"/>
              </a:lnSpc>
              <a:buClr>
                <a:schemeClr val="bg1"/>
              </a:buClr>
              <a:buSzPct val="100000"/>
            </a:pPr>
            <a:r>
              <a:rPr lang="en-US" sz="1900" dirty="0">
                <a:solidFill>
                  <a:schemeClr val="bg1"/>
                </a:solidFill>
              </a:rPr>
              <a:t>Run command “</a:t>
            </a:r>
            <a:r>
              <a:rPr lang="en-US" sz="1900" dirty="0" err="1">
                <a:solidFill>
                  <a:schemeClr val="bg1"/>
                </a:solidFill>
              </a:rPr>
              <a:t>sudo</a:t>
            </a:r>
            <a:r>
              <a:rPr lang="en-US" sz="1900" dirty="0">
                <a:solidFill>
                  <a:schemeClr val="bg1"/>
                </a:solidFill>
              </a:rPr>
              <a:t> apt-get install i2c-tools” to install I2C-tools</a:t>
            </a:r>
          </a:p>
          <a:p>
            <a:pPr lvl="1">
              <a:lnSpc>
                <a:spcPct val="130000"/>
              </a:lnSpc>
              <a:buClr>
                <a:schemeClr val="bg1"/>
              </a:buClr>
              <a:buSzPct val="100000"/>
            </a:pPr>
            <a:r>
              <a:rPr lang="en-US" sz="1900" dirty="0">
                <a:solidFill>
                  <a:schemeClr val="bg1"/>
                </a:solidFill>
              </a:rPr>
              <a:t>Run command “</a:t>
            </a:r>
            <a:r>
              <a:rPr lang="en-US" sz="1900" dirty="0" err="1">
                <a:solidFill>
                  <a:schemeClr val="bg1"/>
                </a:solidFill>
              </a:rPr>
              <a:t>sudo</a:t>
            </a:r>
            <a:r>
              <a:rPr lang="en-US" sz="1900" dirty="0">
                <a:solidFill>
                  <a:schemeClr val="bg1"/>
                </a:solidFill>
              </a:rPr>
              <a:t> apt-get install python-</a:t>
            </a:r>
            <a:r>
              <a:rPr lang="en-US" sz="1900" dirty="0" err="1">
                <a:solidFill>
                  <a:schemeClr val="bg1"/>
                </a:solidFill>
              </a:rPr>
              <a:t>smbus</a:t>
            </a:r>
            <a:r>
              <a:rPr lang="en-US" sz="1900" dirty="0">
                <a:solidFill>
                  <a:schemeClr val="bg1"/>
                </a:solidFill>
              </a:rPr>
              <a:t>” to install </a:t>
            </a:r>
            <a:r>
              <a:rPr lang="en-US" sz="1900" dirty="0" err="1">
                <a:solidFill>
                  <a:schemeClr val="bg1"/>
                </a:solidFill>
              </a:rPr>
              <a:t>smbus</a:t>
            </a:r>
            <a:endParaRPr lang="en-US" sz="1900" dirty="0">
              <a:solidFill>
                <a:schemeClr val="bg1"/>
              </a:solidFill>
            </a:endParaRPr>
          </a:p>
          <a:p>
            <a:pPr lvl="1">
              <a:lnSpc>
                <a:spcPct val="130000"/>
              </a:lnSpc>
              <a:buClr>
                <a:schemeClr val="bg1"/>
              </a:buClr>
              <a:buSzPct val="100000"/>
            </a:pPr>
            <a:r>
              <a:rPr lang="en-US" sz="1900" dirty="0" err="1">
                <a:solidFill>
                  <a:schemeClr val="bg1"/>
                </a:solidFill>
              </a:rPr>
              <a:t>Rebot</a:t>
            </a:r>
            <a:r>
              <a:rPr lang="en-US" sz="1900" dirty="0">
                <a:solidFill>
                  <a:schemeClr val="bg1"/>
                </a:solidFill>
              </a:rPr>
              <a:t> Pi and login again </a:t>
            </a:r>
          </a:p>
          <a:p>
            <a:pPr lvl="1">
              <a:lnSpc>
                <a:spcPct val="130000"/>
              </a:lnSpc>
              <a:buClr>
                <a:schemeClr val="bg1"/>
              </a:buClr>
              <a:buSzPct val="100000"/>
            </a:pPr>
            <a:r>
              <a:rPr lang="en-US" sz="1900" dirty="0">
                <a:solidFill>
                  <a:schemeClr val="bg1"/>
                </a:solidFill>
              </a:rPr>
              <a:t>Run command “i2cdetect -y 1” to detect I2C device</a:t>
            </a:r>
          </a:p>
        </p:txBody>
      </p:sp>
      <p:sp>
        <p:nvSpPr>
          <p:cNvPr id="7" name="Date Placeholder 6">
            <a:extLst>
              <a:ext uri="{FF2B5EF4-FFF2-40B4-BE49-F238E27FC236}">
                <a16:creationId xmlns:a16="http://schemas.microsoft.com/office/drawing/2014/main" id="{37FE726D-5BF2-4459-9540-A5DA54D4D43B}"/>
              </a:ext>
            </a:extLst>
          </p:cNvPr>
          <p:cNvSpPr>
            <a:spLocks noGrp="1"/>
          </p:cNvSpPr>
          <p:nvPr>
            <p:ph type="dt" sz="half" idx="10"/>
          </p:nvPr>
        </p:nvSpPr>
        <p:spPr/>
        <p:txBody>
          <a:bodyPr/>
          <a:lstStyle/>
          <a:p>
            <a:fld id="{D567F3DD-A3A8-4BD4-BF6E-977B682C4AF7}" type="datetime1">
              <a:rPr lang="en-US" smtClean="0"/>
              <a:t>8/14/2018</a:t>
            </a:fld>
            <a:endParaRPr lang="en-US" dirty="0"/>
          </a:p>
        </p:txBody>
      </p:sp>
      <p:sp>
        <p:nvSpPr>
          <p:cNvPr id="8" name="Footer Placeholder 7">
            <a:extLst>
              <a:ext uri="{FF2B5EF4-FFF2-40B4-BE49-F238E27FC236}">
                <a16:creationId xmlns:a16="http://schemas.microsoft.com/office/drawing/2014/main" id="{6E8CA8DF-5BC2-4311-9637-66CD1540BA8C}"/>
              </a:ext>
            </a:extLst>
          </p:cNvPr>
          <p:cNvSpPr>
            <a:spLocks noGrp="1"/>
          </p:cNvSpPr>
          <p:nvPr>
            <p:ph type="ftr" sz="quarter" idx="11"/>
          </p:nvPr>
        </p:nvSpPr>
        <p:spPr/>
        <p:txBody>
          <a:bodyPr/>
          <a:lstStyle/>
          <a:p>
            <a:r>
              <a:rPr lang="en-US"/>
              <a:t>IoT-TLU Lab</a:t>
            </a:r>
            <a:endParaRPr lang="en-US" dirty="0"/>
          </a:p>
        </p:txBody>
      </p:sp>
      <p:sp>
        <p:nvSpPr>
          <p:cNvPr id="9" name="Slide Number Placeholder 8">
            <a:extLst>
              <a:ext uri="{FF2B5EF4-FFF2-40B4-BE49-F238E27FC236}">
                <a16:creationId xmlns:a16="http://schemas.microsoft.com/office/drawing/2014/main" id="{4BAC3A56-37FE-419E-B314-60571E208A64}"/>
              </a:ext>
            </a:extLst>
          </p:cNvPr>
          <p:cNvSpPr>
            <a:spLocks noGrp="1"/>
          </p:cNvSpPr>
          <p:nvPr>
            <p:ph type="sldNum" sz="quarter" idx="12"/>
          </p:nvPr>
        </p:nvSpPr>
        <p:spPr/>
        <p:txBody>
          <a:bodyPr/>
          <a:lstStyle/>
          <a:p>
            <a:fld id="{6D22F896-40B5-4ADD-8801-0D06FADFA095}" type="slidenum">
              <a:rPr lang="en-US" smtClean="0"/>
              <a:t>33</a:t>
            </a:fld>
            <a:endParaRPr lang="en-US" dirty="0"/>
          </a:p>
        </p:txBody>
      </p:sp>
      <p:pic>
        <p:nvPicPr>
          <p:cNvPr id="5" name="Picture 4">
            <a:extLst>
              <a:ext uri="{FF2B5EF4-FFF2-40B4-BE49-F238E27FC236}">
                <a16:creationId xmlns:a16="http://schemas.microsoft.com/office/drawing/2014/main" id="{43EF4A0F-7D04-4A0C-B344-8AE160EEF353}"/>
              </a:ext>
            </a:extLst>
          </p:cNvPr>
          <p:cNvPicPr>
            <a:picLocks noChangeAspect="1"/>
          </p:cNvPicPr>
          <p:nvPr/>
        </p:nvPicPr>
        <p:blipFill>
          <a:blip r:embed="rId2"/>
          <a:stretch>
            <a:fillRect/>
          </a:stretch>
        </p:blipFill>
        <p:spPr>
          <a:xfrm>
            <a:off x="3792537" y="3925891"/>
            <a:ext cx="4603748" cy="2932109"/>
          </a:xfrm>
          <a:prstGeom prst="rect">
            <a:avLst/>
          </a:prstGeom>
        </p:spPr>
      </p:pic>
    </p:spTree>
    <p:extLst>
      <p:ext uri="{BB962C8B-B14F-4D97-AF65-F5344CB8AC3E}">
        <p14:creationId xmlns:p14="http://schemas.microsoft.com/office/powerpoint/2010/main" val="7315151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C44F-1973-4907-A81E-7725272361C4}"/>
              </a:ext>
            </a:extLst>
          </p:cNvPr>
          <p:cNvSpPr>
            <a:spLocks noGrp="1"/>
          </p:cNvSpPr>
          <p:nvPr>
            <p:ph type="title"/>
          </p:nvPr>
        </p:nvSpPr>
        <p:spPr>
          <a:xfrm>
            <a:off x="1141413" y="0"/>
            <a:ext cx="9905998" cy="1478570"/>
          </a:xfrm>
        </p:spPr>
        <p:txBody>
          <a:bodyPr/>
          <a:lstStyle/>
          <a:p>
            <a:r>
              <a:rPr lang="en-US" cap="none" dirty="0">
                <a:latin typeface="Arial" panose="020B0604020202020204" pitchFamily="34" charset="0"/>
                <a:cs typeface="Arial" panose="020B0604020202020204" pitchFamily="34" charset="0"/>
              </a:rPr>
              <a:t>Displaying LCD</a:t>
            </a:r>
          </a:p>
        </p:txBody>
      </p:sp>
      <p:sp>
        <p:nvSpPr>
          <p:cNvPr id="4" name="Content Placeholder 3">
            <a:extLst>
              <a:ext uri="{FF2B5EF4-FFF2-40B4-BE49-F238E27FC236}">
                <a16:creationId xmlns:a16="http://schemas.microsoft.com/office/drawing/2014/main" id="{A122FC96-6274-45C7-9DEB-4741D5891082}"/>
              </a:ext>
            </a:extLst>
          </p:cNvPr>
          <p:cNvSpPr>
            <a:spLocks noGrp="1"/>
          </p:cNvSpPr>
          <p:nvPr>
            <p:ph idx="1"/>
          </p:nvPr>
        </p:nvSpPr>
        <p:spPr>
          <a:xfrm>
            <a:off x="1141412" y="1630017"/>
            <a:ext cx="9905999" cy="4598505"/>
          </a:xfrm>
        </p:spPr>
        <p:txBody>
          <a:bodyPr>
            <a:normAutofit/>
          </a:bodyPr>
          <a:lstStyle/>
          <a:p>
            <a:pPr marL="344488" lvl="1" indent="-344488">
              <a:spcBef>
                <a:spcPts val="1000"/>
              </a:spcBef>
              <a:buClr>
                <a:schemeClr val="bg1"/>
              </a:buClr>
              <a:buSzPct val="100000"/>
              <a:buFont typeface="Wingdings" panose="05000000000000000000" pitchFamily="2" charset="2"/>
              <a:buChar char="Ø"/>
            </a:pPr>
            <a:r>
              <a:rPr lang="en-US" sz="2400" dirty="0">
                <a:solidFill>
                  <a:schemeClr val="bg1"/>
                </a:solidFill>
              </a:rPr>
              <a:t>Install LCD library</a:t>
            </a:r>
          </a:p>
          <a:p>
            <a:pPr lvl="1">
              <a:lnSpc>
                <a:spcPct val="130000"/>
              </a:lnSpc>
              <a:buClr>
                <a:schemeClr val="bg1"/>
              </a:buClr>
              <a:buSzPct val="100000"/>
            </a:pPr>
            <a:r>
              <a:rPr lang="en-US" sz="1900" dirty="0">
                <a:solidFill>
                  <a:schemeClr val="bg1"/>
                </a:solidFill>
              </a:rPr>
              <a:t>Run command “git clone https://anhtien17@bitbucket.org/anhtien17/</a:t>
            </a:r>
            <a:r>
              <a:rPr lang="en-US" sz="1900" dirty="0" err="1">
                <a:solidFill>
                  <a:schemeClr val="bg1"/>
                </a:solidFill>
              </a:rPr>
              <a:t>lcd-master.git</a:t>
            </a:r>
            <a:r>
              <a:rPr lang="en-US" sz="1900" dirty="0">
                <a:solidFill>
                  <a:schemeClr val="bg1"/>
                </a:solidFill>
              </a:rPr>
              <a:t>”</a:t>
            </a:r>
          </a:p>
          <a:p>
            <a:pPr lvl="1">
              <a:lnSpc>
                <a:spcPct val="130000"/>
              </a:lnSpc>
              <a:buClr>
                <a:schemeClr val="bg1"/>
              </a:buClr>
              <a:buSzPct val="100000"/>
            </a:pPr>
            <a:r>
              <a:rPr lang="en-US" sz="1900" dirty="0">
                <a:solidFill>
                  <a:schemeClr val="bg1"/>
                </a:solidFill>
              </a:rPr>
              <a:t>Go to directory “</a:t>
            </a:r>
            <a:r>
              <a:rPr lang="en-US" sz="1900" dirty="0" err="1">
                <a:solidFill>
                  <a:schemeClr val="bg1"/>
                </a:solidFill>
              </a:rPr>
              <a:t>lcd</a:t>
            </a:r>
            <a:r>
              <a:rPr lang="en-US" sz="1900">
                <a:solidFill>
                  <a:schemeClr val="bg1"/>
                </a:solidFill>
              </a:rPr>
              <a:t>-master” </a:t>
            </a:r>
            <a:endParaRPr lang="en-US" sz="1900" dirty="0">
              <a:solidFill>
                <a:schemeClr val="bg1"/>
              </a:solidFill>
            </a:endParaRPr>
          </a:p>
          <a:p>
            <a:pPr lvl="1">
              <a:lnSpc>
                <a:spcPct val="130000"/>
              </a:lnSpc>
              <a:buClr>
                <a:schemeClr val="bg1"/>
              </a:buClr>
              <a:buSzPct val="100000"/>
            </a:pPr>
            <a:r>
              <a:rPr lang="en-US" sz="1900" dirty="0">
                <a:solidFill>
                  <a:schemeClr val="bg1"/>
                </a:solidFill>
              </a:rPr>
              <a:t>Run command “</a:t>
            </a:r>
            <a:r>
              <a:rPr lang="en-US" sz="1900" dirty="0" err="1">
                <a:solidFill>
                  <a:schemeClr val="bg1"/>
                </a:solidFill>
              </a:rPr>
              <a:t>sudo</a:t>
            </a:r>
            <a:r>
              <a:rPr lang="en-US" sz="1900" dirty="0">
                <a:solidFill>
                  <a:schemeClr val="bg1"/>
                </a:solidFill>
              </a:rPr>
              <a:t> </a:t>
            </a:r>
            <a:r>
              <a:rPr lang="en-US" sz="1900" dirty="0" err="1">
                <a:solidFill>
                  <a:schemeClr val="bg1"/>
                </a:solidFill>
              </a:rPr>
              <a:t>sh</a:t>
            </a:r>
            <a:r>
              <a:rPr lang="en-US" sz="1900" dirty="0">
                <a:solidFill>
                  <a:schemeClr val="bg1"/>
                </a:solidFill>
              </a:rPr>
              <a:t> install.sh”</a:t>
            </a:r>
          </a:p>
          <a:p>
            <a:pPr lvl="1">
              <a:lnSpc>
                <a:spcPct val="130000"/>
              </a:lnSpc>
              <a:buClr>
                <a:schemeClr val="bg1"/>
              </a:buClr>
              <a:buSzPct val="100000"/>
            </a:pPr>
            <a:r>
              <a:rPr lang="en-US" sz="1900" dirty="0">
                <a:solidFill>
                  <a:schemeClr val="bg1"/>
                </a:solidFill>
              </a:rPr>
              <a:t>Wait for Raspberry Pi re-booting</a:t>
            </a:r>
          </a:p>
          <a:p>
            <a:pPr marL="344488" lvl="1" indent="-344488">
              <a:spcBef>
                <a:spcPts val="1000"/>
              </a:spcBef>
              <a:buClr>
                <a:schemeClr val="bg1"/>
              </a:buClr>
              <a:buSzPct val="100000"/>
              <a:buFont typeface="Wingdings" panose="05000000000000000000" pitchFamily="2" charset="2"/>
              <a:buChar char="Ø"/>
            </a:pPr>
            <a:r>
              <a:rPr lang="en-US" sz="2400" dirty="0">
                <a:solidFill>
                  <a:schemeClr val="bg1"/>
                </a:solidFill>
              </a:rPr>
              <a:t>Run demo_lcd.py</a:t>
            </a:r>
          </a:p>
          <a:p>
            <a:pPr lvl="1">
              <a:lnSpc>
                <a:spcPct val="130000"/>
              </a:lnSpc>
              <a:buClr>
                <a:schemeClr val="bg1"/>
              </a:buClr>
              <a:buSzPct val="100000"/>
            </a:pPr>
            <a:endParaRPr lang="en-US" sz="1900" dirty="0">
              <a:solidFill>
                <a:schemeClr val="bg1"/>
              </a:solidFill>
            </a:endParaRPr>
          </a:p>
        </p:txBody>
      </p:sp>
      <p:sp>
        <p:nvSpPr>
          <p:cNvPr id="7" name="Date Placeholder 6">
            <a:extLst>
              <a:ext uri="{FF2B5EF4-FFF2-40B4-BE49-F238E27FC236}">
                <a16:creationId xmlns:a16="http://schemas.microsoft.com/office/drawing/2014/main" id="{37FE726D-5BF2-4459-9540-A5DA54D4D43B}"/>
              </a:ext>
            </a:extLst>
          </p:cNvPr>
          <p:cNvSpPr>
            <a:spLocks noGrp="1"/>
          </p:cNvSpPr>
          <p:nvPr>
            <p:ph type="dt" sz="half" idx="10"/>
          </p:nvPr>
        </p:nvSpPr>
        <p:spPr/>
        <p:txBody>
          <a:bodyPr/>
          <a:lstStyle/>
          <a:p>
            <a:fld id="{D567F3DD-A3A8-4BD4-BF6E-977B682C4AF7}" type="datetime1">
              <a:rPr lang="en-US" smtClean="0"/>
              <a:t>8/14/2018</a:t>
            </a:fld>
            <a:endParaRPr lang="en-US" dirty="0"/>
          </a:p>
        </p:txBody>
      </p:sp>
      <p:sp>
        <p:nvSpPr>
          <p:cNvPr id="8" name="Footer Placeholder 7">
            <a:extLst>
              <a:ext uri="{FF2B5EF4-FFF2-40B4-BE49-F238E27FC236}">
                <a16:creationId xmlns:a16="http://schemas.microsoft.com/office/drawing/2014/main" id="{6E8CA8DF-5BC2-4311-9637-66CD1540BA8C}"/>
              </a:ext>
            </a:extLst>
          </p:cNvPr>
          <p:cNvSpPr>
            <a:spLocks noGrp="1"/>
          </p:cNvSpPr>
          <p:nvPr>
            <p:ph type="ftr" sz="quarter" idx="11"/>
          </p:nvPr>
        </p:nvSpPr>
        <p:spPr/>
        <p:txBody>
          <a:bodyPr/>
          <a:lstStyle/>
          <a:p>
            <a:r>
              <a:rPr lang="en-US"/>
              <a:t>IoT-TLU Lab</a:t>
            </a:r>
            <a:endParaRPr lang="en-US" dirty="0"/>
          </a:p>
        </p:txBody>
      </p:sp>
      <p:sp>
        <p:nvSpPr>
          <p:cNvPr id="9" name="Slide Number Placeholder 8">
            <a:extLst>
              <a:ext uri="{FF2B5EF4-FFF2-40B4-BE49-F238E27FC236}">
                <a16:creationId xmlns:a16="http://schemas.microsoft.com/office/drawing/2014/main" id="{4BAC3A56-37FE-419E-B314-60571E208A64}"/>
              </a:ext>
            </a:extLst>
          </p:cNvPr>
          <p:cNvSpPr>
            <a:spLocks noGrp="1"/>
          </p:cNvSpPr>
          <p:nvPr>
            <p:ph type="sldNum" sz="quarter" idx="12"/>
          </p:nvPr>
        </p:nvSpPr>
        <p:spPr/>
        <p:txBody>
          <a:bodyPr/>
          <a:lstStyle/>
          <a:p>
            <a:fld id="{6D22F896-40B5-4ADD-8801-0D06FADFA095}" type="slidenum">
              <a:rPr lang="en-US" smtClean="0"/>
              <a:t>34</a:t>
            </a:fld>
            <a:endParaRPr lang="en-US" dirty="0"/>
          </a:p>
        </p:txBody>
      </p:sp>
    </p:spTree>
    <p:extLst>
      <p:ext uri="{BB962C8B-B14F-4D97-AF65-F5344CB8AC3E}">
        <p14:creationId xmlns:p14="http://schemas.microsoft.com/office/powerpoint/2010/main" val="2215186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11" name="Rectangle 5">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2" name="Freeform 6">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7">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8">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9">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10">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1">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2">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3">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4">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5">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Line 16">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8">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9">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20">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Rectangle 21">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8" name="Freeform 22">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3">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4">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5">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6">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7">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8">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9">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30">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1">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39" name="Group 38">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40" name="Freeform 32">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33">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4">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5">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6">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7">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8">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9">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0">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Rectangle 41">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cxnSp>
        <p:nvCxnSpPr>
          <p:cNvPr id="51" name="Straight Connector 50">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028D102-9822-4044-B691-17AB573EED48}"/>
              </a:ext>
            </a:extLst>
          </p:cNvPr>
          <p:cNvSpPr>
            <a:spLocks noGrp="1"/>
          </p:cNvSpPr>
          <p:nvPr>
            <p:ph type="title"/>
          </p:nvPr>
        </p:nvSpPr>
        <p:spPr>
          <a:xfrm>
            <a:off x="779462" y="1082673"/>
            <a:ext cx="3231367" cy="4708528"/>
          </a:xfrm>
        </p:spPr>
        <p:txBody>
          <a:bodyPr>
            <a:normAutofit/>
          </a:bodyPr>
          <a:lstStyle/>
          <a:p>
            <a:pPr algn="r"/>
            <a:r>
              <a:rPr lang="en-US" sz="4000" dirty="0"/>
              <a:t>Get started with Raspberry pi</a:t>
            </a:r>
          </a:p>
        </p:txBody>
      </p:sp>
      <p:sp>
        <p:nvSpPr>
          <p:cNvPr id="3" name="Content Placeholder 2">
            <a:extLst>
              <a:ext uri="{FF2B5EF4-FFF2-40B4-BE49-F238E27FC236}">
                <a16:creationId xmlns:a16="http://schemas.microsoft.com/office/drawing/2014/main" id="{DC080AE3-43C7-4C2A-A5EB-452ACA6A8F22}"/>
              </a:ext>
            </a:extLst>
          </p:cNvPr>
          <p:cNvSpPr>
            <a:spLocks noGrp="1"/>
          </p:cNvSpPr>
          <p:nvPr>
            <p:ph idx="1"/>
          </p:nvPr>
        </p:nvSpPr>
        <p:spPr>
          <a:xfrm>
            <a:off x="5297763" y="1082673"/>
            <a:ext cx="5751237" cy="4708528"/>
          </a:xfrm>
        </p:spPr>
        <p:txBody>
          <a:bodyPr anchor="ctr">
            <a:normAutofit/>
          </a:bodyPr>
          <a:lstStyle/>
          <a:p>
            <a:r>
              <a:rPr lang="en-US" altLang="zh-TW" b="1" dirty="0">
                <a:solidFill>
                  <a:schemeClr val="folHlink"/>
                </a:solidFill>
              </a:rPr>
              <a:t>First Rules</a:t>
            </a:r>
          </a:p>
          <a:p>
            <a:r>
              <a:rPr lang="en-US" altLang="zh-TW" b="1" dirty="0"/>
              <a:t>Overview of Raspberry Pi</a:t>
            </a:r>
          </a:p>
          <a:p>
            <a:r>
              <a:rPr lang="en-US" altLang="zh-TW" b="1" dirty="0">
                <a:solidFill>
                  <a:schemeClr val="folHlink"/>
                </a:solidFill>
              </a:rPr>
              <a:t>Start a Raspberry Pi</a:t>
            </a:r>
          </a:p>
          <a:p>
            <a:r>
              <a:rPr lang="en-US" altLang="zh-TW" b="1" dirty="0">
                <a:solidFill>
                  <a:schemeClr val="folHlink"/>
                </a:solidFill>
              </a:rPr>
              <a:t>Lab #1: Controlling a LED – GPIO</a:t>
            </a:r>
          </a:p>
          <a:p>
            <a:r>
              <a:rPr lang="en-US" altLang="zh-TW" b="1" dirty="0">
                <a:solidFill>
                  <a:schemeClr val="folHlink"/>
                </a:solidFill>
              </a:rPr>
              <a:t>Lab #2: Displaying on LCD 16x2 I2C</a:t>
            </a:r>
          </a:p>
        </p:txBody>
      </p:sp>
      <p:sp>
        <p:nvSpPr>
          <p:cNvPr id="7" name="Date Placeholder 6">
            <a:extLst>
              <a:ext uri="{FF2B5EF4-FFF2-40B4-BE49-F238E27FC236}">
                <a16:creationId xmlns:a16="http://schemas.microsoft.com/office/drawing/2014/main" id="{EFA71CA9-E54E-441C-87C1-FE895815A522}"/>
              </a:ext>
            </a:extLst>
          </p:cNvPr>
          <p:cNvSpPr>
            <a:spLocks noGrp="1"/>
          </p:cNvSpPr>
          <p:nvPr>
            <p:ph type="dt" sz="half" idx="10"/>
          </p:nvPr>
        </p:nvSpPr>
        <p:spPr/>
        <p:txBody>
          <a:bodyPr/>
          <a:lstStyle/>
          <a:p>
            <a:fld id="{05F857D8-9B14-4BAC-9F7F-F51008C88FBE}" type="datetime1">
              <a:rPr lang="en-US" smtClean="0"/>
              <a:t>8/14/2018</a:t>
            </a:fld>
            <a:endParaRPr lang="en-US" dirty="0"/>
          </a:p>
        </p:txBody>
      </p:sp>
      <p:sp>
        <p:nvSpPr>
          <p:cNvPr id="9" name="Footer Placeholder 8">
            <a:extLst>
              <a:ext uri="{FF2B5EF4-FFF2-40B4-BE49-F238E27FC236}">
                <a16:creationId xmlns:a16="http://schemas.microsoft.com/office/drawing/2014/main" id="{FF2FAB87-920D-4F9E-8915-763D5D2DCB0F}"/>
              </a:ext>
            </a:extLst>
          </p:cNvPr>
          <p:cNvSpPr>
            <a:spLocks noGrp="1"/>
          </p:cNvSpPr>
          <p:nvPr>
            <p:ph type="ftr" sz="quarter" idx="11"/>
          </p:nvPr>
        </p:nvSpPr>
        <p:spPr/>
        <p:txBody>
          <a:bodyPr/>
          <a:lstStyle/>
          <a:p>
            <a:r>
              <a:rPr lang="en-US"/>
              <a:t>IoT-TLU Lab</a:t>
            </a:r>
            <a:endParaRPr lang="en-US" dirty="0"/>
          </a:p>
        </p:txBody>
      </p:sp>
      <p:sp>
        <p:nvSpPr>
          <p:cNvPr id="38" name="Slide Number Placeholder 37">
            <a:extLst>
              <a:ext uri="{FF2B5EF4-FFF2-40B4-BE49-F238E27FC236}">
                <a16:creationId xmlns:a16="http://schemas.microsoft.com/office/drawing/2014/main" id="{BFADADE9-5694-4A35-AC34-42CEB15960EA}"/>
              </a:ext>
            </a:extLst>
          </p:cNvPr>
          <p:cNvSpPr>
            <a:spLocks noGrp="1"/>
          </p:cNvSpPr>
          <p:nvPr>
            <p:ph type="sldNum" sz="quarter" idx="12"/>
          </p:nvPr>
        </p:nvSpPr>
        <p:spPr/>
        <p:txBody>
          <a:bodyPr/>
          <a:lstStyle/>
          <a:p>
            <a:fld id="{6D22F896-40B5-4ADD-8801-0D06FADFA095}" type="slidenum">
              <a:rPr lang="en-US" smtClean="0"/>
              <a:t>4</a:t>
            </a:fld>
            <a:endParaRPr lang="en-US" dirty="0"/>
          </a:p>
        </p:txBody>
      </p:sp>
    </p:spTree>
    <p:extLst>
      <p:ext uri="{BB962C8B-B14F-4D97-AF65-F5344CB8AC3E}">
        <p14:creationId xmlns:p14="http://schemas.microsoft.com/office/powerpoint/2010/main" val="360082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C44F-1973-4907-A81E-7725272361C4}"/>
              </a:ext>
            </a:extLst>
          </p:cNvPr>
          <p:cNvSpPr>
            <a:spLocks noGrp="1"/>
          </p:cNvSpPr>
          <p:nvPr>
            <p:ph type="title"/>
          </p:nvPr>
        </p:nvSpPr>
        <p:spPr>
          <a:xfrm>
            <a:off x="1141413" y="0"/>
            <a:ext cx="9905998" cy="1478570"/>
          </a:xfrm>
        </p:spPr>
        <p:txBody>
          <a:bodyPr/>
          <a:lstStyle/>
          <a:p>
            <a:r>
              <a:rPr lang="en-US" cap="none" dirty="0">
                <a:latin typeface="Arial" panose="020B0604020202020204" pitchFamily="34" charset="0"/>
                <a:cs typeface="Arial" panose="020B0604020202020204" pitchFamily="34" charset="0"/>
              </a:rPr>
              <a:t>Overview of Raspberry Pi</a:t>
            </a:r>
          </a:p>
        </p:txBody>
      </p:sp>
      <p:sp>
        <p:nvSpPr>
          <p:cNvPr id="4" name="Content Placeholder 3">
            <a:extLst>
              <a:ext uri="{FF2B5EF4-FFF2-40B4-BE49-F238E27FC236}">
                <a16:creationId xmlns:a16="http://schemas.microsoft.com/office/drawing/2014/main" id="{A122FC96-6274-45C7-9DEB-4741D5891082}"/>
              </a:ext>
            </a:extLst>
          </p:cNvPr>
          <p:cNvSpPr>
            <a:spLocks noGrp="1"/>
          </p:cNvSpPr>
          <p:nvPr>
            <p:ph idx="1"/>
          </p:nvPr>
        </p:nvSpPr>
        <p:spPr>
          <a:xfrm>
            <a:off x="1141412" y="1630017"/>
            <a:ext cx="9905999" cy="4598505"/>
          </a:xfrm>
        </p:spPr>
        <p:txBody>
          <a:bodyPr>
            <a:normAutofit fontScale="92500" lnSpcReduction="20000"/>
          </a:bodyPr>
          <a:lstStyle/>
          <a:p>
            <a:pPr marL="344488" indent="-344488">
              <a:buSzPct val="100000"/>
              <a:buFont typeface="Wingdings" panose="05000000000000000000" pitchFamily="2" charset="2"/>
              <a:buChar char="Ø"/>
            </a:pPr>
            <a:r>
              <a:rPr lang="en-US" sz="2600" dirty="0">
                <a:solidFill>
                  <a:schemeClr val="bg1"/>
                </a:solidFill>
              </a:rPr>
              <a:t>During the course, the Raspberry Pi 3 model B will be used: </a:t>
            </a:r>
          </a:p>
          <a:p>
            <a:pPr lvl="1">
              <a:buClr>
                <a:schemeClr val="bg1"/>
              </a:buClr>
              <a:buSzPct val="100000"/>
            </a:pPr>
            <a:r>
              <a:rPr lang="en-US" dirty="0">
                <a:solidFill>
                  <a:schemeClr val="bg1"/>
                </a:solidFill>
              </a:rPr>
              <a:t>Quad Core 1.2GHz Broadcom BCM2837 64bit CPU</a:t>
            </a:r>
          </a:p>
          <a:p>
            <a:pPr lvl="1">
              <a:buClr>
                <a:schemeClr val="bg1"/>
              </a:buClr>
              <a:buSzPct val="100000"/>
            </a:pPr>
            <a:r>
              <a:rPr lang="en-US" dirty="0">
                <a:solidFill>
                  <a:schemeClr val="bg1"/>
                </a:solidFill>
              </a:rPr>
              <a:t>1GB RAM</a:t>
            </a:r>
          </a:p>
          <a:p>
            <a:pPr lvl="1">
              <a:buClr>
                <a:schemeClr val="bg1"/>
              </a:buClr>
              <a:buSzPct val="100000"/>
            </a:pPr>
            <a:r>
              <a:rPr lang="en-US" dirty="0">
                <a:solidFill>
                  <a:schemeClr val="bg1"/>
                </a:solidFill>
              </a:rPr>
              <a:t>BCM43438 wireless LAN and Bluetooth Low Energy (BLE) on board</a:t>
            </a:r>
          </a:p>
          <a:p>
            <a:pPr lvl="1">
              <a:buClr>
                <a:schemeClr val="bg1"/>
              </a:buClr>
              <a:buSzPct val="100000"/>
            </a:pPr>
            <a:r>
              <a:rPr lang="en-US" dirty="0">
                <a:solidFill>
                  <a:schemeClr val="bg1"/>
                </a:solidFill>
              </a:rPr>
              <a:t>40-pin extended GPIO</a:t>
            </a:r>
          </a:p>
          <a:p>
            <a:pPr lvl="1">
              <a:buClr>
                <a:schemeClr val="bg1"/>
              </a:buClr>
              <a:buSzPct val="100000"/>
            </a:pPr>
            <a:r>
              <a:rPr lang="en-US" dirty="0">
                <a:solidFill>
                  <a:schemeClr val="bg1"/>
                </a:solidFill>
              </a:rPr>
              <a:t>4 USB 2 ports</a:t>
            </a:r>
          </a:p>
          <a:p>
            <a:pPr lvl="1">
              <a:buClr>
                <a:schemeClr val="bg1"/>
              </a:buClr>
              <a:buSzPct val="100000"/>
            </a:pPr>
            <a:r>
              <a:rPr lang="en-US" dirty="0">
                <a:solidFill>
                  <a:schemeClr val="bg1"/>
                </a:solidFill>
              </a:rPr>
              <a:t>4 Pole stereo output and composite video port</a:t>
            </a:r>
          </a:p>
          <a:p>
            <a:pPr lvl="1">
              <a:buClr>
                <a:schemeClr val="bg1"/>
              </a:buClr>
              <a:buSzPct val="100000"/>
            </a:pPr>
            <a:r>
              <a:rPr lang="en-US" dirty="0">
                <a:solidFill>
                  <a:schemeClr val="bg1"/>
                </a:solidFill>
              </a:rPr>
              <a:t>Full size HDMI</a:t>
            </a:r>
          </a:p>
          <a:p>
            <a:pPr lvl="1">
              <a:buClr>
                <a:schemeClr val="bg1"/>
              </a:buClr>
              <a:buSzPct val="100000"/>
            </a:pPr>
            <a:r>
              <a:rPr lang="en-US" dirty="0">
                <a:solidFill>
                  <a:schemeClr val="bg1"/>
                </a:solidFill>
              </a:rPr>
              <a:t>CSI camera port for connecting a Raspberry Pi camera</a:t>
            </a:r>
          </a:p>
          <a:p>
            <a:pPr lvl="1">
              <a:buClr>
                <a:schemeClr val="bg1"/>
              </a:buClr>
              <a:buSzPct val="100000"/>
            </a:pPr>
            <a:r>
              <a:rPr lang="en-US" dirty="0">
                <a:solidFill>
                  <a:schemeClr val="bg1"/>
                </a:solidFill>
              </a:rPr>
              <a:t>DSI display port for connecting a Raspberry Pi touchscreen display</a:t>
            </a:r>
          </a:p>
          <a:p>
            <a:pPr lvl="1">
              <a:buClr>
                <a:schemeClr val="bg1"/>
              </a:buClr>
              <a:buSzPct val="100000"/>
            </a:pPr>
            <a:r>
              <a:rPr lang="en-US" dirty="0">
                <a:solidFill>
                  <a:schemeClr val="bg1"/>
                </a:solidFill>
              </a:rPr>
              <a:t>Micro SD port for loading your operating system and storing data</a:t>
            </a:r>
          </a:p>
          <a:p>
            <a:pPr lvl="1">
              <a:buClr>
                <a:schemeClr val="bg1"/>
              </a:buClr>
              <a:buSzPct val="100000"/>
            </a:pPr>
            <a:r>
              <a:rPr lang="en-US" dirty="0">
                <a:solidFill>
                  <a:schemeClr val="bg1"/>
                </a:solidFill>
              </a:rPr>
              <a:t>Upgraded switched Micro USB power source up to 2.5A</a:t>
            </a:r>
            <a:endParaRPr lang="en-US" sz="2600" dirty="0">
              <a:solidFill>
                <a:schemeClr val="bg1"/>
              </a:solidFill>
            </a:endParaRPr>
          </a:p>
        </p:txBody>
      </p:sp>
      <p:sp>
        <p:nvSpPr>
          <p:cNvPr id="7" name="Date Placeholder 6">
            <a:extLst>
              <a:ext uri="{FF2B5EF4-FFF2-40B4-BE49-F238E27FC236}">
                <a16:creationId xmlns:a16="http://schemas.microsoft.com/office/drawing/2014/main" id="{37FE726D-5BF2-4459-9540-A5DA54D4D43B}"/>
              </a:ext>
            </a:extLst>
          </p:cNvPr>
          <p:cNvSpPr>
            <a:spLocks noGrp="1"/>
          </p:cNvSpPr>
          <p:nvPr>
            <p:ph type="dt" sz="half" idx="10"/>
          </p:nvPr>
        </p:nvSpPr>
        <p:spPr/>
        <p:txBody>
          <a:bodyPr/>
          <a:lstStyle/>
          <a:p>
            <a:fld id="{4AAB23D5-0F82-4098-9C46-C7FA68BCB8CB}" type="datetime1">
              <a:rPr lang="en-US" smtClean="0"/>
              <a:t>8/14/2018</a:t>
            </a:fld>
            <a:endParaRPr lang="en-US" dirty="0"/>
          </a:p>
        </p:txBody>
      </p:sp>
      <p:sp>
        <p:nvSpPr>
          <p:cNvPr id="8" name="Footer Placeholder 7">
            <a:extLst>
              <a:ext uri="{FF2B5EF4-FFF2-40B4-BE49-F238E27FC236}">
                <a16:creationId xmlns:a16="http://schemas.microsoft.com/office/drawing/2014/main" id="{6E8CA8DF-5BC2-4311-9637-66CD1540BA8C}"/>
              </a:ext>
            </a:extLst>
          </p:cNvPr>
          <p:cNvSpPr>
            <a:spLocks noGrp="1"/>
          </p:cNvSpPr>
          <p:nvPr>
            <p:ph type="ftr" sz="quarter" idx="11"/>
          </p:nvPr>
        </p:nvSpPr>
        <p:spPr/>
        <p:txBody>
          <a:bodyPr/>
          <a:lstStyle/>
          <a:p>
            <a:r>
              <a:rPr lang="en-US"/>
              <a:t>IoT-TLU Lab</a:t>
            </a:r>
            <a:endParaRPr lang="en-US" dirty="0"/>
          </a:p>
        </p:txBody>
      </p:sp>
      <p:sp>
        <p:nvSpPr>
          <p:cNvPr id="9" name="Slide Number Placeholder 8">
            <a:extLst>
              <a:ext uri="{FF2B5EF4-FFF2-40B4-BE49-F238E27FC236}">
                <a16:creationId xmlns:a16="http://schemas.microsoft.com/office/drawing/2014/main" id="{4BAC3A56-37FE-419E-B314-60571E208A64}"/>
              </a:ext>
            </a:extLst>
          </p:cNvPr>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2314462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C44F-1973-4907-A81E-7725272361C4}"/>
              </a:ext>
            </a:extLst>
          </p:cNvPr>
          <p:cNvSpPr>
            <a:spLocks noGrp="1"/>
          </p:cNvSpPr>
          <p:nvPr>
            <p:ph type="title"/>
          </p:nvPr>
        </p:nvSpPr>
        <p:spPr>
          <a:xfrm>
            <a:off x="1141413" y="0"/>
            <a:ext cx="9905998" cy="1478570"/>
          </a:xfrm>
        </p:spPr>
        <p:txBody>
          <a:bodyPr/>
          <a:lstStyle/>
          <a:p>
            <a:r>
              <a:rPr lang="en-US" cap="none" dirty="0">
                <a:latin typeface="Arial" panose="020B0604020202020204" pitchFamily="34" charset="0"/>
                <a:cs typeface="Arial" panose="020B0604020202020204" pitchFamily="34" charset="0"/>
              </a:rPr>
              <a:t>Overview of Raspberry Pi</a:t>
            </a:r>
          </a:p>
        </p:txBody>
      </p:sp>
      <p:sp>
        <p:nvSpPr>
          <p:cNvPr id="4" name="Content Placeholder 3">
            <a:extLst>
              <a:ext uri="{FF2B5EF4-FFF2-40B4-BE49-F238E27FC236}">
                <a16:creationId xmlns:a16="http://schemas.microsoft.com/office/drawing/2014/main" id="{A122FC96-6274-45C7-9DEB-4741D5891082}"/>
              </a:ext>
            </a:extLst>
          </p:cNvPr>
          <p:cNvSpPr>
            <a:spLocks noGrp="1"/>
          </p:cNvSpPr>
          <p:nvPr>
            <p:ph idx="1"/>
          </p:nvPr>
        </p:nvSpPr>
        <p:spPr>
          <a:xfrm>
            <a:off x="1141412" y="1630017"/>
            <a:ext cx="9905999" cy="4598505"/>
          </a:xfrm>
        </p:spPr>
        <p:txBody>
          <a:bodyPr>
            <a:normAutofit/>
          </a:bodyPr>
          <a:lstStyle/>
          <a:p>
            <a:pPr marL="344488" indent="-344488">
              <a:buSzPct val="100000"/>
              <a:buFont typeface="Wingdings" panose="05000000000000000000" pitchFamily="2" charset="2"/>
              <a:buChar char="Ø"/>
            </a:pPr>
            <a:r>
              <a:rPr lang="en-US" dirty="0">
                <a:solidFill>
                  <a:schemeClr val="bg1"/>
                </a:solidFill>
              </a:rPr>
              <a:t>The Pi runs Linux – specially designed distribution called, Raspbian https://www.raspbian.org/</a:t>
            </a:r>
          </a:p>
          <a:p>
            <a:pPr marL="344488" indent="-344488">
              <a:buSzPct val="100000"/>
              <a:buFont typeface="Wingdings" panose="05000000000000000000" pitchFamily="2" charset="2"/>
              <a:buChar char="Ø"/>
            </a:pPr>
            <a:r>
              <a:rPr lang="en-US" dirty="0">
                <a:solidFill>
                  <a:schemeClr val="bg1"/>
                </a:solidFill>
              </a:rPr>
              <a:t>You download the OS image, and write on the SD on your development PC</a:t>
            </a:r>
          </a:p>
          <a:p>
            <a:pPr marL="344488" indent="-344488">
              <a:buSzPct val="100000"/>
              <a:buFont typeface="Wingdings" panose="05000000000000000000" pitchFamily="2" charset="2"/>
              <a:buChar char="Ø"/>
            </a:pPr>
            <a:r>
              <a:rPr lang="en-US" dirty="0">
                <a:solidFill>
                  <a:schemeClr val="bg1"/>
                </a:solidFill>
              </a:rPr>
              <a:t>You insert the SD into slot of the Pi, then boot up. That's all for booting Raspbian</a:t>
            </a:r>
          </a:p>
        </p:txBody>
      </p:sp>
      <p:sp>
        <p:nvSpPr>
          <p:cNvPr id="7" name="Date Placeholder 6">
            <a:extLst>
              <a:ext uri="{FF2B5EF4-FFF2-40B4-BE49-F238E27FC236}">
                <a16:creationId xmlns:a16="http://schemas.microsoft.com/office/drawing/2014/main" id="{37FE726D-5BF2-4459-9540-A5DA54D4D43B}"/>
              </a:ext>
            </a:extLst>
          </p:cNvPr>
          <p:cNvSpPr>
            <a:spLocks noGrp="1"/>
          </p:cNvSpPr>
          <p:nvPr>
            <p:ph type="dt" sz="half" idx="10"/>
          </p:nvPr>
        </p:nvSpPr>
        <p:spPr/>
        <p:txBody>
          <a:bodyPr/>
          <a:lstStyle/>
          <a:p>
            <a:fld id="{A35894D5-AB1B-49E8-86BE-52CBB2FFCC8F}" type="datetime1">
              <a:rPr lang="en-US" smtClean="0"/>
              <a:t>8/14/2018</a:t>
            </a:fld>
            <a:endParaRPr lang="en-US" dirty="0"/>
          </a:p>
        </p:txBody>
      </p:sp>
      <p:sp>
        <p:nvSpPr>
          <p:cNvPr id="8" name="Footer Placeholder 7">
            <a:extLst>
              <a:ext uri="{FF2B5EF4-FFF2-40B4-BE49-F238E27FC236}">
                <a16:creationId xmlns:a16="http://schemas.microsoft.com/office/drawing/2014/main" id="{6E8CA8DF-5BC2-4311-9637-66CD1540BA8C}"/>
              </a:ext>
            </a:extLst>
          </p:cNvPr>
          <p:cNvSpPr>
            <a:spLocks noGrp="1"/>
          </p:cNvSpPr>
          <p:nvPr>
            <p:ph type="ftr" sz="quarter" idx="11"/>
          </p:nvPr>
        </p:nvSpPr>
        <p:spPr/>
        <p:txBody>
          <a:bodyPr/>
          <a:lstStyle/>
          <a:p>
            <a:r>
              <a:rPr lang="en-US"/>
              <a:t>IoT-TLU Lab</a:t>
            </a:r>
            <a:endParaRPr lang="en-US" dirty="0"/>
          </a:p>
        </p:txBody>
      </p:sp>
      <p:sp>
        <p:nvSpPr>
          <p:cNvPr id="9" name="Slide Number Placeholder 8">
            <a:extLst>
              <a:ext uri="{FF2B5EF4-FFF2-40B4-BE49-F238E27FC236}">
                <a16:creationId xmlns:a16="http://schemas.microsoft.com/office/drawing/2014/main" id="{4BAC3A56-37FE-419E-B314-60571E208A64}"/>
              </a:ext>
            </a:extLst>
          </p:cNvPr>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1003086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C44F-1973-4907-A81E-7725272361C4}"/>
              </a:ext>
            </a:extLst>
          </p:cNvPr>
          <p:cNvSpPr>
            <a:spLocks noGrp="1"/>
          </p:cNvSpPr>
          <p:nvPr>
            <p:ph type="title"/>
          </p:nvPr>
        </p:nvSpPr>
        <p:spPr>
          <a:xfrm>
            <a:off x="1141413" y="0"/>
            <a:ext cx="9905998" cy="1478570"/>
          </a:xfrm>
        </p:spPr>
        <p:txBody>
          <a:bodyPr/>
          <a:lstStyle/>
          <a:p>
            <a:r>
              <a:rPr lang="en-US" cap="none" dirty="0">
                <a:latin typeface="Arial" panose="020B0604020202020204" pitchFamily="34" charset="0"/>
                <a:cs typeface="Arial" panose="020B0604020202020204" pitchFamily="34" charset="0"/>
              </a:rPr>
              <a:t>Overview of Raspberry Pi</a:t>
            </a:r>
          </a:p>
        </p:txBody>
      </p:sp>
      <p:sp>
        <p:nvSpPr>
          <p:cNvPr id="4" name="Content Placeholder 3">
            <a:extLst>
              <a:ext uri="{FF2B5EF4-FFF2-40B4-BE49-F238E27FC236}">
                <a16:creationId xmlns:a16="http://schemas.microsoft.com/office/drawing/2014/main" id="{A122FC96-6274-45C7-9DEB-4741D5891082}"/>
              </a:ext>
            </a:extLst>
          </p:cNvPr>
          <p:cNvSpPr>
            <a:spLocks noGrp="1"/>
          </p:cNvSpPr>
          <p:nvPr>
            <p:ph idx="1"/>
          </p:nvPr>
        </p:nvSpPr>
        <p:spPr>
          <a:xfrm>
            <a:off x="1141412" y="1630017"/>
            <a:ext cx="9905999" cy="4598505"/>
          </a:xfrm>
        </p:spPr>
        <p:txBody>
          <a:bodyPr>
            <a:normAutofit/>
          </a:bodyPr>
          <a:lstStyle/>
          <a:p>
            <a:pPr marL="344488" indent="-344488">
              <a:buSzPct val="100000"/>
              <a:buFont typeface="Wingdings" panose="05000000000000000000" pitchFamily="2" charset="2"/>
              <a:buChar char="Ø"/>
            </a:pPr>
            <a:r>
              <a:rPr lang="en-US" dirty="0">
                <a:solidFill>
                  <a:schemeClr val="bg1"/>
                </a:solidFill>
              </a:rPr>
              <a:t>Our devices has been pre-configured:</a:t>
            </a:r>
          </a:p>
          <a:p>
            <a:pPr lvl="1">
              <a:lnSpc>
                <a:spcPct val="110000"/>
              </a:lnSpc>
              <a:buClr>
                <a:schemeClr val="bg1"/>
              </a:buClr>
              <a:buSzPct val="100000"/>
            </a:pPr>
            <a:r>
              <a:rPr lang="en-US" sz="1900" dirty="0">
                <a:solidFill>
                  <a:schemeClr val="bg1"/>
                </a:solidFill>
              </a:rPr>
              <a:t>Raspbian on SD card</a:t>
            </a:r>
          </a:p>
          <a:p>
            <a:pPr lvl="1">
              <a:lnSpc>
                <a:spcPct val="110000"/>
              </a:lnSpc>
              <a:buClr>
                <a:schemeClr val="bg1"/>
              </a:buClr>
              <a:buSzPct val="100000"/>
            </a:pPr>
            <a:r>
              <a:rPr lang="en-US" sz="1900" dirty="0">
                <a:solidFill>
                  <a:schemeClr val="bg1"/>
                </a:solidFill>
              </a:rPr>
              <a:t>Keyboard mapping for US layout</a:t>
            </a:r>
          </a:p>
          <a:p>
            <a:pPr lvl="1">
              <a:lnSpc>
                <a:spcPct val="110000"/>
              </a:lnSpc>
              <a:buClr>
                <a:schemeClr val="bg1"/>
              </a:buClr>
              <a:buSzPct val="100000"/>
            </a:pPr>
            <a:r>
              <a:rPr lang="en-US" sz="1900" dirty="0" err="1">
                <a:solidFill>
                  <a:schemeClr val="bg1"/>
                </a:solidFill>
              </a:rPr>
              <a:t>WiFi</a:t>
            </a:r>
            <a:r>
              <a:rPr lang="en-US" sz="1900" dirty="0">
                <a:solidFill>
                  <a:schemeClr val="bg1"/>
                </a:solidFill>
              </a:rPr>
              <a:t> usage and IP address for 192.168.1.x/255.255.255.0 network segment, which differs on each device</a:t>
            </a:r>
          </a:p>
          <a:p>
            <a:pPr lvl="1">
              <a:lnSpc>
                <a:spcPct val="110000"/>
              </a:lnSpc>
              <a:buClr>
                <a:schemeClr val="bg1"/>
              </a:buClr>
              <a:buSzPct val="100000"/>
            </a:pPr>
            <a:r>
              <a:rPr lang="en-US" sz="1900" dirty="0">
                <a:solidFill>
                  <a:schemeClr val="bg1"/>
                </a:solidFill>
              </a:rPr>
              <a:t>Remote X server (</a:t>
            </a:r>
            <a:r>
              <a:rPr lang="en-US" sz="1900" dirty="0" err="1">
                <a:solidFill>
                  <a:schemeClr val="bg1"/>
                </a:solidFill>
              </a:rPr>
              <a:t>xrdp</a:t>
            </a:r>
            <a:r>
              <a:rPr lang="en-US" sz="1900" dirty="0">
                <a:solidFill>
                  <a:schemeClr val="bg1"/>
                </a:solidFill>
              </a:rPr>
              <a:t>) waiting for a connection from your development PC</a:t>
            </a:r>
          </a:p>
          <a:p>
            <a:pPr lvl="1">
              <a:lnSpc>
                <a:spcPct val="110000"/>
              </a:lnSpc>
              <a:buClr>
                <a:schemeClr val="bg1"/>
              </a:buClr>
              <a:buSzPct val="100000"/>
            </a:pPr>
            <a:r>
              <a:rPr lang="en-US" sz="1900" dirty="0">
                <a:solidFill>
                  <a:schemeClr val="bg1"/>
                </a:solidFill>
              </a:rPr>
              <a:t>The use of GPIO, I2C prepared</a:t>
            </a:r>
          </a:p>
          <a:p>
            <a:pPr marL="0" lvl="1" indent="0">
              <a:lnSpc>
                <a:spcPct val="110000"/>
              </a:lnSpc>
              <a:buClr>
                <a:schemeClr val="bg1"/>
              </a:buClr>
              <a:buSzPct val="100000"/>
              <a:buNone/>
            </a:pPr>
            <a:r>
              <a:rPr lang="en-US" sz="2400" dirty="0"/>
              <a:t>So you can power on the Pi, and connect to the Pi using Windows Remote Desktop</a:t>
            </a:r>
            <a:r>
              <a:rPr lang="en-US" dirty="0"/>
              <a:t> </a:t>
            </a:r>
            <a:br>
              <a:rPr lang="en-US" dirty="0"/>
            </a:br>
            <a:endParaRPr lang="en-US" dirty="0">
              <a:solidFill>
                <a:schemeClr val="bg1"/>
              </a:solidFill>
            </a:endParaRPr>
          </a:p>
        </p:txBody>
      </p:sp>
      <p:sp>
        <p:nvSpPr>
          <p:cNvPr id="7" name="Date Placeholder 6">
            <a:extLst>
              <a:ext uri="{FF2B5EF4-FFF2-40B4-BE49-F238E27FC236}">
                <a16:creationId xmlns:a16="http://schemas.microsoft.com/office/drawing/2014/main" id="{37FE726D-5BF2-4459-9540-A5DA54D4D43B}"/>
              </a:ext>
            </a:extLst>
          </p:cNvPr>
          <p:cNvSpPr>
            <a:spLocks noGrp="1"/>
          </p:cNvSpPr>
          <p:nvPr>
            <p:ph type="dt" sz="half" idx="10"/>
          </p:nvPr>
        </p:nvSpPr>
        <p:spPr/>
        <p:txBody>
          <a:bodyPr/>
          <a:lstStyle/>
          <a:p>
            <a:fld id="{0AA79530-61C7-4FFC-9866-8FEA25C06860}" type="datetime1">
              <a:rPr lang="en-US" smtClean="0"/>
              <a:t>8/14/2018</a:t>
            </a:fld>
            <a:endParaRPr lang="en-US" dirty="0"/>
          </a:p>
        </p:txBody>
      </p:sp>
      <p:sp>
        <p:nvSpPr>
          <p:cNvPr id="8" name="Footer Placeholder 7">
            <a:extLst>
              <a:ext uri="{FF2B5EF4-FFF2-40B4-BE49-F238E27FC236}">
                <a16:creationId xmlns:a16="http://schemas.microsoft.com/office/drawing/2014/main" id="{6E8CA8DF-5BC2-4311-9637-66CD1540BA8C}"/>
              </a:ext>
            </a:extLst>
          </p:cNvPr>
          <p:cNvSpPr>
            <a:spLocks noGrp="1"/>
          </p:cNvSpPr>
          <p:nvPr>
            <p:ph type="ftr" sz="quarter" idx="11"/>
          </p:nvPr>
        </p:nvSpPr>
        <p:spPr/>
        <p:txBody>
          <a:bodyPr/>
          <a:lstStyle/>
          <a:p>
            <a:r>
              <a:rPr lang="en-US"/>
              <a:t>IoT-TLU Lab</a:t>
            </a:r>
            <a:endParaRPr lang="en-US" dirty="0"/>
          </a:p>
        </p:txBody>
      </p:sp>
      <p:sp>
        <p:nvSpPr>
          <p:cNvPr id="9" name="Slide Number Placeholder 8">
            <a:extLst>
              <a:ext uri="{FF2B5EF4-FFF2-40B4-BE49-F238E27FC236}">
                <a16:creationId xmlns:a16="http://schemas.microsoft.com/office/drawing/2014/main" id="{4BAC3A56-37FE-419E-B314-60571E208A64}"/>
              </a:ext>
            </a:extLst>
          </p:cNvPr>
          <p:cNvSpPr>
            <a:spLocks noGrp="1"/>
          </p:cNvSpPr>
          <p:nvPr>
            <p:ph type="sldNum" sz="quarter" idx="12"/>
          </p:nvPr>
        </p:nvSpPr>
        <p:spPr/>
        <p:txBody>
          <a:bodyPr/>
          <a:lstStyle/>
          <a:p>
            <a:fld id="{6D22F896-40B5-4ADD-8801-0D06FADFA095}" type="slidenum">
              <a:rPr lang="en-US" smtClean="0"/>
              <a:t>7</a:t>
            </a:fld>
            <a:endParaRPr lang="en-US" dirty="0"/>
          </a:p>
        </p:txBody>
      </p:sp>
    </p:spTree>
    <p:extLst>
      <p:ext uri="{BB962C8B-B14F-4D97-AF65-F5344CB8AC3E}">
        <p14:creationId xmlns:p14="http://schemas.microsoft.com/office/powerpoint/2010/main" val="228124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C44F-1973-4907-A81E-7725272361C4}"/>
              </a:ext>
            </a:extLst>
          </p:cNvPr>
          <p:cNvSpPr>
            <a:spLocks noGrp="1"/>
          </p:cNvSpPr>
          <p:nvPr>
            <p:ph type="title"/>
          </p:nvPr>
        </p:nvSpPr>
        <p:spPr>
          <a:xfrm>
            <a:off x="1141413" y="0"/>
            <a:ext cx="9905998" cy="1478570"/>
          </a:xfrm>
        </p:spPr>
        <p:txBody>
          <a:bodyPr/>
          <a:lstStyle/>
          <a:p>
            <a:r>
              <a:rPr lang="en-US" dirty="0"/>
              <a:t>GPIO (GENERAL-PURPOSE INPUT/OUTPUT) </a:t>
            </a:r>
            <a:endParaRPr lang="en-US" cap="none" dirty="0">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A122FC96-6274-45C7-9DEB-4741D5891082}"/>
              </a:ext>
            </a:extLst>
          </p:cNvPr>
          <p:cNvSpPr>
            <a:spLocks noGrp="1"/>
          </p:cNvSpPr>
          <p:nvPr>
            <p:ph idx="1"/>
          </p:nvPr>
        </p:nvSpPr>
        <p:spPr>
          <a:xfrm>
            <a:off x="1141412" y="1630017"/>
            <a:ext cx="9905999" cy="4598505"/>
          </a:xfrm>
        </p:spPr>
        <p:txBody>
          <a:bodyPr>
            <a:normAutofit/>
          </a:bodyPr>
          <a:lstStyle/>
          <a:p>
            <a:pPr marL="344488" indent="-344488">
              <a:buSzPct val="100000"/>
              <a:buFont typeface="Wingdings" panose="05000000000000000000" pitchFamily="2" charset="2"/>
              <a:buChar char="Ø"/>
            </a:pPr>
            <a:r>
              <a:rPr lang="en-US" sz="2200" dirty="0">
                <a:solidFill>
                  <a:schemeClr val="bg1"/>
                </a:solidFill>
              </a:rPr>
              <a:t>General-purpose I/O is a topic near to the hearts of the Pi, because this is the interface to the outside world.</a:t>
            </a:r>
          </a:p>
          <a:p>
            <a:pPr marL="344488" indent="-344488">
              <a:buSzPct val="100000"/>
              <a:buFont typeface="Wingdings" panose="05000000000000000000" pitchFamily="2" charset="2"/>
              <a:buChar char="Ø"/>
            </a:pPr>
            <a:r>
              <a:rPr lang="en-US" sz="2200" dirty="0">
                <a:solidFill>
                  <a:schemeClr val="bg1"/>
                </a:solidFill>
              </a:rPr>
              <a:t>The BCM2835 is flexibly designed to allow I/O pins to be reconfigured under software control. Ex: GPIO 14 can be an input, an output, or operate as a serial port TX data line.</a:t>
            </a:r>
          </a:p>
          <a:p>
            <a:pPr marL="344488" indent="-344488">
              <a:buSzPct val="100000"/>
              <a:buFont typeface="Wingdings" panose="05000000000000000000" pitchFamily="2" charset="2"/>
              <a:buChar char="Ø"/>
            </a:pPr>
            <a:r>
              <a:rPr lang="en-US" sz="2200" dirty="0">
                <a:solidFill>
                  <a:schemeClr val="bg1"/>
                </a:solidFill>
              </a:rPr>
              <a:t>One of the challenges related to the Pi’s GPIO interface is that it uses a weak CMOS 3V interface. The GPIO pins are susceptible to static electricity damage, and the I/O pins are weak drivers (2 to 16 mA). Additionally, GPIO power must be budgeted from the total spare current capacity of 50 mA</a:t>
            </a:r>
          </a:p>
        </p:txBody>
      </p:sp>
      <p:sp>
        <p:nvSpPr>
          <p:cNvPr id="7" name="Date Placeholder 6">
            <a:extLst>
              <a:ext uri="{FF2B5EF4-FFF2-40B4-BE49-F238E27FC236}">
                <a16:creationId xmlns:a16="http://schemas.microsoft.com/office/drawing/2014/main" id="{37FE726D-5BF2-4459-9540-A5DA54D4D43B}"/>
              </a:ext>
            </a:extLst>
          </p:cNvPr>
          <p:cNvSpPr>
            <a:spLocks noGrp="1"/>
          </p:cNvSpPr>
          <p:nvPr>
            <p:ph type="dt" sz="half" idx="10"/>
          </p:nvPr>
        </p:nvSpPr>
        <p:spPr/>
        <p:txBody>
          <a:bodyPr/>
          <a:lstStyle/>
          <a:p>
            <a:fld id="{929A5668-7ABF-422E-A3D1-30C06B9541DC}" type="datetime1">
              <a:rPr lang="en-US" smtClean="0"/>
              <a:t>8/14/2018</a:t>
            </a:fld>
            <a:endParaRPr lang="en-US" dirty="0"/>
          </a:p>
        </p:txBody>
      </p:sp>
      <p:sp>
        <p:nvSpPr>
          <p:cNvPr id="8" name="Footer Placeholder 7">
            <a:extLst>
              <a:ext uri="{FF2B5EF4-FFF2-40B4-BE49-F238E27FC236}">
                <a16:creationId xmlns:a16="http://schemas.microsoft.com/office/drawing/2014/main" id="{6E8CA8DF-5BC2-4311-9637-66CD1540BA8C}"/>
              </a:ext>
            </a:extLst>
          </p:cNvPr>
          <p:cNvSpPr>
            <a:spLocks noGrp="1"/>
          </p:cNvSpPr>
          <p:nvPr>
            <p:ph type="ftr" sz="quarter" idx="11"/>
          </p:nvPr>
        </p:nvSpPr>
        <p:spPr/>
        <p:txBody>
          <a:bodyPr/>
          <a:lstStyle/>
          <a:p>
            <a:r>
              <a:rPr lang="en-US"/>
              <a:t>IoT-TLU Lab</a:t>
            </a:r>
            <a:endParaRPr lang="en-US" dirty="0"/>
          </a:p>
        </p:txBody>
      </p:sp>
      <p:sp>
        <p:nvSpPr>
          <p:cNvPr id="9" name="Slide Number Placeholder 8">
            <a:extLst>
              <a:ext uri="{FF2B5EF4-FFF2-40B4-BE49-F238E27FC236}">
                <a16:creationId xmlns:a16="http://schemas.microsoft.com/office/drawing/2014/main" id="{4BAC3A56-37FE-419E-B314-60571E208A64}"/>
              </a:ext>
            </a:extLst>
          </p:cNvPr>
          <p:cNvSpPr>
            <a:spLocks noGrp="1"/>
          </p:cNvSpPr>
          <p:nvPr>
            <p:ph type="sldNum" sz="quarter" idx="12"/>
          </p:nvPr>
        </p:nvSpPr>
        <p:spPr/>
        <p:txBody>
          <a:bodyPr/>
          <a:lstStyle/>
          <a:p>
            <a:fld id="{6D22F896-40B5-4ADD-8801-0D06FADFA095}" type="slidenum">
              <a:rPr lang="en-US" smtClean="0"/>
              <a:t>8</a:t>
            </a:fld>
            <a:endParaRPr lang="en-US" dirty="0"/>
          </a:p>
        </p:txBody>
      </p:sp>
    </p:spTree>
    <p:extLst>
      <p:ext uri="{BB962C8B-B14F-4D97-AF65-F5344CB8AC3E}">
        <p14:creationId xmlns:p14="http://schemas.microsoft.com/office/powerpoint/2010/main" val="2306382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2" name="Rectangle 7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026" name="Picture 2" descr="Kết quả hình ảnh cho raspberry pi 3 model b pin diagram">
            <a:extLst>
              <a:ext uri="{FF2B5EF4-FFF2-40B4-BE49-F238E27FC236}">
                <a16:creationId xmlns:a16="http://schemas.microsoft.com/office/drawing/2014/main" id="{8CBAF6B7-3548-4E0A-8ECA-349C3EA730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835" b="-2"/>
          <a:stretch/>
        </p:blipFill>
        <p:spPr bwMode="auto">
          <a:xfrm>
            <a:off x="-5597" y="10"/>
            <a:ext cx="7558541"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75" name="Group 74"/>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76" name="Rectangle 7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77"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8"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9" name="Rectangle 7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80"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1"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2"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3"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4"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5"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6"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7"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8"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9"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0"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1"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2"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3"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4"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5"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6"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7"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8"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9"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0"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1"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2"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3"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4" name="Rectangle 10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05"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6"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7"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8"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9"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0"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1"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2"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3"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4"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5"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6" name="Rectangle 11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17"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8"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9"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0"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1"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2"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3"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4"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5"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6"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7"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8"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9"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4AF3C44F-1973-4907-A81E-7725272361C4}"/>
              </a:ext>
            </a:extLst>
          </p:cNvPr>
          <p:cNvSpPr>
            <a:spLocks noGrp="1"/>
          </p:cNvSpPr>
          <p:nvPr>
            <p:ph type="title"/>
          </p:nvPr>
        </p:nvSpPr>
        <p:spPr>
          <a:xfrm>
            <a:off x="7752968" y="2357438"/>
            <a:ext cx="4343781" cy="1478570"/>
          </a:xfrm>
        </p:spPr>
        <p:txBody>
          <a:bodyPr>
            <a:normAutofit/>
          </a:bodyPr>
          <a:lstStyle/>
          <a:p>
            <a:r>
              <a:rPr lang="en-US" sz="2800" dirty="0"/>
              <a:t>GPIO Pinout Diagram</a:t>
            </a:r>
            <a:endParaRPr lang="en-US" sz="2800" cap="none" dirty="0">
              <a:latin typeface="Arial" panose="020B0604020202020204" pitchFamily="34" charset="0"/>
              <a:cs typeface="Arial" panose="020B0604020202020204" pitchFamily="34" charset="0"/>
            </a:endParaRPr>
          </a:p>
        </p:txBody>
      </p:sp>
      <p:sp>
        <p:nvSpPr>
          <p:cNvPr id="7" name="Date Placeholder 6">
            <a:extLst>
              <a:ext uri="{FF2B5EF4-FFF2-40B4-BE49-F238E27FC236}">
                <a16:creationId xmlns:a16="http://schemas.microsoft.com/office/drawing/2014/main" id="{37FE726D-5BF2-4459-9540-A5DA54D4D43B}"/>
              </a:ext>
            </a:extLst>
          </p:cNvPr>
          <p:cNvSpPr>
            <a:spLocks noGrp="1"/>
          </p:cNvSpPr>
          <p:nvPr>
            <p:ph type="dt" sz="half" idx="10"/>
          </p:nvPr>
        </p:nvSpPr>
        <p:spPr>
          <a:xfrm>
            <a:off x="7962519" y="5883276"/>
            <a:ext cx="2237601" cy="365125"/>
          </a:xfrm>
        </p:spPr>
        <p:txBody>
          <a:bodyPr>
            <a:normAutofit/>
          </a:bodyPr>
          <a:lstStyle/>
          <a:p>
            <a:fld id="{FF14B486-77F0-482D-AD7D-F0691E7DCA10}" type="datetime1">
              <a:rPr lang="en-US" smtClean="0"/>
              <a:t>8/14/2018</a:t>
            </a:fld>
            <a:endParaRPr lang="en-US" dirty="0"/>
          </a:p>
        </p:txBody>
      </p:sp>
      <p:sp>
        <p:nvSpPr>
          <p:cNvPr id="8" name="Footer Placeholder 7">
            <a:extLst>
              <a:ext uri="{FF2B5EF4-FFF2-40B4-BE49-F238E27FC236}">
                <a16:creationId xmlns:a16="http://schemas.microsoft.com/office/drawing/2014/main" id="{6E8CA8DF-5BC2-4311-9637-66CD1540BA8C}"/>
              </a:ext>
            </a:extLst>
          </p:cNvPr>
          <p:cNvSpPr>
            <a:spLocks noGrp="1"/>
          </p:cNvSpPr>
          <p:nvPr>
            <p:ph type="ftr" sz="quarter" idx="11"/>
          </p:nvPr>
        </p:nvSpPr>
        <p:spPr>
          <a:xfrm>
            <a:off x="1990725" y="5883275"/>
            <a:ext cx="5167159" cy="365125"/>
          </a:xfrm>
        </p:spPr>
        <p:txBody>
          <a:bodyPr>
            <a:normAutofit/>
          </a:bodyPr>
          <a:lstStyle/>
          <a:p>
            <a:r>
              <a:rPr lang="en-US">
                <a:solidFill>
                  <a:srgbClr val="FFFFFF"/>
                </a:solidFill>
              </a:rPr>
              <a:t>IoT-TLU Lab</a:t>
            </a:r>
          </a:p>
        </p:txBody>
      </p:sp>
      <p:sp>
        <p:nvSpPr>
          <p:cNvPr id="9" name="Slide Number Placeholder 8">
            <a:extLst>
              <a:ext uri="{FF2B5EF4-FFF2-40B4-BE49-F238E27FC236}">
                <a16:creationId xmlns:a16="http://schemas.microsoft.com/office/drawing/2014/main" id="{4BAC3A56-37FE-419E-B314-60571E208A64}"/>
              </a:ext>
            </a:extLst>
          </p:cNvPr>
          <p:cNvSpPr>
            <a:spLocks noGrp="1"/>
          </p:cNvSpPr>
          <p:nvPr>
            <p:ph type="sldNum" sz="quarter" idx="12"/>
          </p:nvPr>
        </p:nvSpPr>
        <p:spPr>
          <a:xfrm>
            <a:off x="10276321" y="5883274"/>
            <a:ext cx="771089" cy="365125"/>
          </a:xfrm>
        </p:spPr>
        <p:txBody>
          <a:bodyPr>
            <a:normAutofit/>
          </a:bodyPr>
          <a:lstStyle/>
          <a:p>
            <a:fld id="{6D22F896-40B5-4ADD-8801-0D06FADFA095}" type="slidenum">
              <a:rPr lang="en-US" smtClean="0"/>
              <a:t>9</a:t>
            </a:fld>
            <a:endParaRPr lang="en-US" dirty="0"/>
          </a:p>
        </p:txBody>
      </p:sp>
    </p:spTree>
    <p:extLst>
      <p:ext uri="{BB962C8B-B14F-4D97-AF65-F5344CB8AC3E}">
        <p14:creationId xmlns:p14="http://schemas.microsoft.com/office/powerpoint/2010/main" val="10418695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1303</TotalTime>
  <Words>1623</Words>
  <Application>Microsoft Office PowerPoint</Application>
  <PresentationFormat>Widescreen</PresentationFormat>
  <Paragraphs>265</Paragraphs>
  <Slides>34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新細明體</vt:lpstr>
      <vt:lpstr>Arial</vt:lpstr>
      <vt:lpstr>Calibri</vt:lpstr>
      <vt:lpstr>Trebuchet MS</vt:lpstr>
      <vt:lpstr>Tw Cen MT</vt:lpstr>
      <vt:lpstr>Wingdings</vt:lpstr>
      <vt:lpstr>Circuit</vt:lpstr>
      <vt:lpstr>Embedded programing  course</vt:lpstr>
      <vt:lpstr>Get started with Raspberry pi</vt:lpstr>
      <vt:lpstr>Rules</vt:lpstr>
      <vt:lpstr>Get started with Raspberry pi</vt:lpstr>
      <vt:lpstr>Overview of Raspberry Pi</vt:lpstr>
      <vt:lpstr>Overview of Raspberry Pi</vt:lpstr>
      <vt:lpstr>Overview of Raspberry Pi</vt:lpstr>
      <vt:lpstr>GPIO (GENERAL-PURPOSE INPUT/OUTPUT) </vt:lpstr>
      <vt:lpstr>GPIO Pinout Diagram</vt:lpstr>
      <vt:lpstr>Breadboard</vt:lpstr>
      <vt:lpstr>Power Supply</vt:lpstr>
      <vt:lpstr>Get started with Raspberry pi</vt:lpstr>
      <vt:lpstr>Start a Raspberry Pi</vt:lpstr>
      <vt:lpstr>Get started with Raspberry pi</vt:lpstr>
      <vt:lpstr>Raspberry pi 3 - Extension</vt:lpstr>
      <vt:lpstr>Controlling a LED - Circuit </vt:lpstr>
      <vt:lpstr>Controlling a LED - Circuit </vt:lpstr>
      <vt:lpstr>Controlling a LED - Software </vt:lpstr>
      <vt:lpstr>Controlling a LED - Software </vt:lpstr>
      <vt:lpstr>Controlling a LED – Blinking LED </vt:lpstr>
      <vt:lpstr>Controlling a LED – Blinking LED – Source code</vt:lpstr>
      <vt:lpstr>Assignment – “The Knight Rider”</vt:lpstr>
      <vt:lpstr>“The Knight Rider” – How to do it?</vt:lpstr>
      <vt:lpstr>“The Knight Rider” – How to do it?</vt:lpstr>
      <vt:lpstr>“The Knight Rider” – How to do it?</vt:lpstr>
      <vt:lpstr>“The Knight Rider” – How to do it?</vt:lpstr>
      <vt:lpstr>“The Knight Rider” – Assignment 2</vt:lpstr>
      <vt:lpstr>Get started with Raspberry pi</vt:lpstr>
      <vt:lpstr>LCD 16x2</vt:lpstr>
      <vt:lpstr>Connect the LCD</vt:lpstr>
      <vt:lpstr>Enable I2C on the PI</vt:lpstr>
      <vt:lpstr>Enable I2C on the PI</vt:lpstr>
      <vt:lpstr>Enable I2C on the PI</vt:lpstr>
      <vt:lpstr>Displaying LCD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Embedded programing  course</dc:title>
  <dc:creator>Ngoc Tan Nguyen</dc:creator>
  <cp:lastModifiedBy>Ngoc Tan Nguyen</cp:lastModifiedBy>
  <cp:revision>140</cp:revision>
  <dcterms:created xsi:type="dcterms:W3CDTF">2017-06-30T04:17:02Z</dcterms:created>
  <dcterms:modified xsi:type="dcterms:W3CDTF">2018-08-14T07:54:23Z</dcterms:modified>
</cp:coreProperties>
</file>